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389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6" r:id="rId15"/>
    <p:sldId id="307" r:id="rId16"/>
    <p:sldId id="372" r:id="rId17"/>
    <p:sldId id="270" r:id="rId18"/>
    <p:sldId id="271" r:id="rId19"/>
    <p:sldId id="302" r:id="rId20"/>
    <p:sldId id="303" r:id="rId21"/>
    <p:sldId id="370" r:id="rId22"/>
    <p:sldId id="367" r:id="rId23"/>
    <p:sldId id="377" r:id="rId24"/>
    <p:sldId id="362" r:id="rId25"/>
    <p:sldId id="382" r:id="rId26"/>
    <p:sldId id="381" r:id="rId27"/>
    <p:sldId id="352" r:id="rId28"/>
    <p:sldId id="315" r:id="rId29"/>
    <p:sldId id="345" r:id="rId30"/>
    <p:sldId id="359" r:id="rId31"/>
    <p:sldId id="379" r:id="rId32"/>
    <p:sldId id="384" r:id="rId33"/>
    <p:sldId id="305" r:id="rId34"/>
    <p:sldId id="392" r:id="rId35"/>
    <p:sldId id="354" r:id="rId36"/>
    <p:sldId id="378" r:id="rId37"/>
    <p:sldId id="387" r:id="rId38"/>
    <p:sldId id="391" r:id="rId39"/>
    <p:sldId id="393" r:id="rId40"/>
    <p:sldId id="394" r:id="rId41"/>
    <p:sldId id="395" r:id="rId42"/>
    <p:sldId id="385" r:id="rId43"/>
    <p:sldId id="351" r:id="rId44"/>
    <p:sldId id="373" r:id="rId45"/>
    <p:sldId id="357" r:id="rId46"/>
    <p:sldId id="356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4660"/>
  </p:normalViewPr>
  <p:slideViewPr>
    <p:cSldViewPr snapToGrid="0">
      <p:cViewPr varScale="1">
        <p:scale>
          <a:sx n="92" d="100"/>
          <a:sy n="92" d="100"/>
        </p:scale>
        <p:origin x="56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-23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47-429F-B260-10B5CD5337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47-429F-B260-10B5CD5337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47-429F-B260-10B5CD5337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47-429F-B260-10B5CD5337D1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47-429F-B260-10B5CD533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703131387050072E-2"/>
          <c:y val="6.0495735497536458E-2"/>
          <c:w val="0.94861440981424316"/>
          <c:h val="0.755678029076081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71-4361-B9DC-B901EDDFA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71-4361-B9DC-B901EDDFAB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71-4361-B9DC-B901EDDFAB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71-4361-B9DC-B901EDDFAB3A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высшее педагогич</c:v>
                </c:pt>
                <c:pt idx="1">
                  <c:v>неполное высшее</c:v>
                </c:pt>
                <c:pt idx="2">
                  <c:v>среднее профессион.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2</c:v>
                </c:pt>
                <c:pt idx="2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871-4361-B9DC-B901EDDFA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82733849289559169"/>
          <c:y val="2.9223275868327309E-2"/>
          <c:w val="0.17266150710440836"/>
          <c:h val="0.5506804174717351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C9-4BEA-BB54-8D8FABE5E3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C9-4BEA-BB54-8D8FABE5E3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C9-4BEA-BB54-8D8FABE5E3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C9-4BEA-BB54-8D8FABE5E36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EC9-4BEA-BB54-8D8FABE5E36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EC9-4BEA-BB54-8D8FABE5E36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EC9-4BEA-BB54-8D8FABE5E363}"/>
              </c:ext>
            </c:extLst>
          </c:dPt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EC9-4BEA-BB54-8D8FABE5E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178974412508231"/>
          <c:y val="0"/>
          <c:w val="0.18821032410262004"/>
          <c:h val="0.76869746317812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2.2406646984719242E-3"/>
          <c:w val="0.95184046473089701"/>
          <c:h val="0.775268476420956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86-4D89-A05C-33EDDDAC2C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86-4D89-A05C-33EDDDAC2C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86-4D89-A05C-33EDDDAC2C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86-4D89-A05C-33EDDDAC2C9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86-4D89-A05C-33EDDDAC2C9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86-4D89-A05C-33EDDDAC2C9C}"/>
              </c:ext>
            </c:extLst>
          </c:dPt>
          <c:cat>
            <c:strRef>
              <c:f>Лист1!$A$2:$A$7</c:f>
              <c:strCache>
                <c:ptCount val="4"/>
                <c:pt idx="0">
                  <c:v>до 5 лет</c:v>
                </c:pt>
                <c:pt idx="1">
                  <c:v>5 - 10 лет</c:v>
                </c:pt>
                <c:pt idx="2">
                  <c:v>10 - 20 лет</c:v>
                </c:pt>
                <c:pt idx="3">
                  <c:v>свыше 20 лет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</c:v>
                </c:pt>
                <c:pt idx="1">
                  <c:v>7</c:v>
                </c:pt>
                <c:pt idx="2">
                  <c:v>13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786-4D89-A05C-33EDDDAC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3.1838533123788024E-2"/>
          <c:y val="2.0302056255298268E-2"/>
          <c:w val="0.24279318951911788"/>
          <c:h val="0.84105930138296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A6-4F11-8716-78D20F57D5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A6-4F11-8716-78D20F57D5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A6-4F11-8716-78D20F57D5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A6-4F11-8716-78D20F57D5AA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EA6-4F11-8716-78D20F57D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141663291033044E-3"/>
          <c:w val="0.96281989165072357"/>
          <c:h val="0.858423421371877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85-4E2A-8D10-15980CACAC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85-4E2A-8D10-15980CACAC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985-4E2A-8D10-15980CACAC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985-4E2A-8D10-15980CACACFF}"/>
              </c:ext>
            </c:extLst>
          </c:dPt>
          <c:cat>
            <c:strRef>
              <c:f>Лист1!$A$2:$A$5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соответствие заним.должности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15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985-4E2A-8D10-15980CACA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2.3099404353974617E-2"/>
          <c:w val="0.20200387549212598"/>
          <c:h val="0.632715436494640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67-4C60-9594-C408BA77A0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67-4C60-9594-C408BA77A0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67-4C60-9594-C408BA77A0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67-4C60-9594-C408BA77A06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867-4C60-9594-C408BA77A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5404988006244313E-3"/>
          <c:y val="0.15648186342524389"/>
          <c:w val="0.8371394114605204"/>
          <c:h val="0.820697463040244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F0-45F3-AF64-AB151C9AAC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F0-45F3-AF64-AB151C9AAC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F0-45F3-AF64-AB151C9AAC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F0-45F3-AF64-AB151C9AAC5F}"/>
              </c:ext>
            </c:extLst>
          </c:dPt>
          <c:cat>
            <c:strRef>
              <c:f>Лист1!$A$2:$A$9</c:f>
              <c:strCache>
                <c:ptCount val="8"/>
                <c:pt idx="0">
                  <c:v>2024</c:v>
                </c:pt>
                <c:pt idx="1">
                  <c:v>2023</c:v>
                </c:pt>
                <c:pt idx="2">
                  <c:v>2022</c:v>
                </c:pt>
                <c:pt idx="3">
                  <c:v> </c:v>
                </c:pt>
                <c:pt idx="4">
                  <c:v> 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18</c:v>
                </c:pt>
                <c:pt idx="1">
                  <c:v>19</c:v>
                </c:pt>
                <c:pt idx="2">
                  <c:v>16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6F0-45F3-AF64-AB151C9AA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0120956050478866E-2"/>
          <c:y val="0.24560559526742215"/>
          <c:w val="0.18302805988577664"/>
          <c:h val="0.624181742730457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16-4FFB-AEB6-05C7F6AD0A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16-4FFB-AEB6-05C7F6AD0A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16-4FFB-AEB6-05C7F6AD0A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16-4FFB-AEB6-05C7F6AD0AD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16-4FFB-AEB6-05C7F6AD0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616093989490451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D-4830-AAB9-C9A8CECCCC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D-4830-AAB9-C9A8CECCCC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D-4830-AAB9-C9A8CECCCC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D-4830-AAB9-C9A8CECCCCA8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 полная</c:v>
                </c:pt>
                <c:pt idx="2">
                  <c:v>опекунская (0)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241</c:v>
                </c:pt>
                <c:pt idx="1">
                  <c:v>50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D2D-4830-AAB9-C9A8CECC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280915677710992"/>
          <c:y val="1.1449536363825513E-2"/>
          <c:w val="0.19324354151209966"/>
          <c:h val="0.7622382149024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346105894835066E-3"/>
          <c:y val="1.17440626596603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D-4830-AAB9-C9A8CECCCC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D-4830-AAB9-C9A8CECCCC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D-4830-AAB9-C9A8CECCCC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D-4830-AAB9-C9A8CECCCCA8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неполная</c:v>
                </c:pt>
                <c:pt idx="2">
                  <c:v>опекунская (3)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268</c:v>
                </c:pt>
                <c:pt idx="1">
                  <c:v>50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D2D-4830-AAB9-C9A8CECC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7502375689782534"/>
          <c:y val="0"/>
          <c:w val="0.32497642330287191"/>
          <c:h val="0.865671615288627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616093989490451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FA-4AFD-8B6B-13E1D9F43C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FA-4AFD-8B6B-13E1D9F43C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FA-4AFD-8B6B-13E1D9F43C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FA-4AFD-8B6B-13E1D9F43C16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 полная</c:v>
                </c:pt>
                <c:pt idx="2">
                  <c:v>опекунская (1)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223</c:v>
                </c:pt>
                <c:pt idx="1">
                  <c:v>38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FA-4AFD-8B6B-13E1D9F43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280915677710992"/>
          <c:y val="1.1449536363825513E-2"/>
          <c:w val="0.19324354151209966"/>
          <c:h val="0.7622382149024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42-40D9-BBE5-9D2590B98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42-40D9-BBE5-9D2590B98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42-40D9-BBE5-9D2590B989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B42-40D9-BBE5-9D2590B9893A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B42-40D9-BBE5-9D2590B98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663082744170347E-3"/>
          <c:y val="9.8651028450200684E-3"/>
          <c:w val="0.96562499999999996"/>
          <c:h val="0.8405229361054805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CE-46B4-AD36-E04420EA44C3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CE-46B4-AD36-E04420EA44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CE-46B4-AD36-E04420EA44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CE-46B4-AD36-E04420EA44C3}"/>
              </c:ext>
            </c:extLst>
          </c:dPt>
          <c:dPt>
            <c:idx val="4"/>
            <c:bubble3D val="0"/>
            <c:explosion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0CE-46B4-AD36-E04420EA44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0CE-46B4-AD36-E04420EA44C3}"/>
              </c:ext>
            </c:extLst>
          </c:dPt>
          <c:cat>
            <c:strRef>
              <c:f>Лист1!$A$2:$A$7</c:f>
              <c:strCache>
                <c:ptCount val="6"/>
                <c:pt idx="0">
                  <c:v>2 года</c:v>
                </c:pt>
                <c:pt idx="1">
                  <c:v>3 года</c:v>
                </c:pt>
                <c:pt idx="2">
                  <c:v>4 года</c:v>
                </c:pt>
                <c:pt idx="3">
                  <c:v>5 лет</c:v>
                </c:pt>
                <c:pt idx="4">
                  <c:v>6 лет</c:v>
                </c:pt>
                <c:pt idx="5">
                  <c:v>7 и старше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18</c:v>
                </c:pt>
                <c:pt idx="1">
                  <c:v>42</c:v>
                </c:pt>
                <c:pt idx="2">
                  <c:v>47</c:v>
                </c:pt>
                <c:pt idx="3">
                  <c:v>63</c:v>
                </c:pt>
                <c:pt idx="4">
                  <c:v>72</c:v>
                </c:pt>
                <c:pt idx="5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0CE-46B4-AD36-E04420EA4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4994220916257914"/>
          <c:y val="1.2823806655090542E-3"/>
          <c:w val="0.25005779083742086"/>
          <c:h val="0.897553233193947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E0-4579-AD9D-FC12C62372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E0-4579-AD9D-FC12C62372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E0-4579-AD9D-FC12C62372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E0-4579-AD9D-FC12C6237211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7E0-4579-AD9D-FC12C6237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540840006212714E-2"/>
          <c:w val="0.9554784528618957"/>
          <c:h val="0.795797995642528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A4-4AFC-99AD-C5057856459B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A4-4AFC-99AD-C5057856459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A4-4AFC-99AD-C5057856459B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A4-4AFC-99AD-C5057856459B}"/>
              </c:ext>
            </c:extLst>
          </c:dPt>
          <c:cat>
            <c:strRef>
              <c:f>Лист1!$A$2:$A$5</c:f>
              <c:strCache>
                <c:ptCount val="4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 гр. здор.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109</c:v>
                </c:pt>
                <c:pt idx="1">
                  <c:v>214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A4-4AFC-99AD-C5057856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09971151878105"/>
          <c:y val="0.10900016688049269"/>
          <c:w val="0.28692910959923479"/>
          <c:h val="0.890999873430776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827748488323151E-3"/>
          <c:y val="5.2482122348682478E-2"/>
          <c:w val="0.99881722910181081"/>
          <c:h val="0.866575554699118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C1C-4859-85C7-D5E19C5034A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C1C-4859-85C7-D5E19C5034AC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C1C-4859-85C7-D5E19C5034A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C1C-4859-85C7-D5E19C5034AC}"/>
              </c:ext>
            </c:extLst>
          </c:dPt>
          <c:cat>
            <c:strRef>
              <c:f>Лист1!$A$2:$A$6</c:f>
              <c:strCache>
                <c:ptCount val="5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  <c:pt idx="4">
                  <c:v>5 гр.здор.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34</c:v>
                </c:pt>
                <c:pt idx="1">
                  <c:v>305</c:v>
                </c:pt>
                <c:pt idx="2">
                  <c:v>26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C1C-4859-85C7-D5E19C503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18646174617824873"/>
          <c:w val="0.35495266592001962"/>
          <c:h val="0.813538089600485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540840006212714E-2"/>
          <c:w val="0.9554784528618957"/>
          <c:h val="0.795797995642528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A4-4AFC-99AD-C5057856459B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A4-4AFC-99AD-C5057856459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A4-4AFC-99AD-C5057856459B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A4-4AFC-99AD-C5057856459B}"/>
              </c:ext>
            </c:extLst>
          </c:dPt>
          <c:cat>
            <c:strRef>
              <c:f>Лист1!$A$2:$A$5</c:f>
              <c:strCache>
                <c:ptCount val="4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284</c:v>
                </c:pt>
                <c:pt idx="2">
                  <c:v>18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A4-4AFC-99AD-C5057856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786970809974872"/>
          <c:y val="0"/>
          <c:w val="0.26213025880861646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9A-4AB7-B9F0-068418F77B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9A-4AB7-B9F0-068418F77B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9A-4AB7-B9F0-068418F77B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9A-4AB7-B9F0-068418F77B1E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C9A-4AB7-B9F0-068418F77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108513843170585"/>
          <c:y val="0.26472243185709016"/>
          <c:w val="0.15696208318079302"/>
          <c:h val="0.42288080785856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79868416343792E-2"/>
          <c:y val="0.13038449611215969"/>
          <c:w val="0.76134970249587031"/>
          <c:h val="0.625673911462141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A-4CA2-9FBC-9DFD5A2BA9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4A-4CA2-9FBC-9DFD5A2BA9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4A-4CA2-9FBC-9DFD5A2BA9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4A-4CA2-9FBC-9DFD5A2BA959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51</c:v>
                </c:pt>
                <c:pt idx="1">
                  <c:v>42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4A-4CA2-9FBC-9DFD5A2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9870558918370307"/>
          <c:y val="3.107424071991002E-2"/>
          <c:w val="0.23627053515155613"/>
          <c:h val="0.54582173138780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79868416343792E-2"/>
          <c:y val="0.13038449611215969"/>
          <c:w val="0.76134970249587031"/>
          <c:h val="0.625673911462141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A-4CA2-9FBC-9DFD5A2BA9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4A-4CA2-9FBC-9DFD5A2BA9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4A-4CA2-9FBC-9DFD5A2BA9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4A-4CA2-9FBC-9DFD5A2BA959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</c:v>
                </c:pt>
                <c:pt idx="1">
                  <c:v>62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4A-4CA2-9FBC-9DFD5A2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9870558918370307"/>
          <c:y val="3.107424071991002E-2"/>
          <c:w val="0.23627053515155613"/>
          <c:h val="0.54582173138780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0520056505524431"/>
          <c:w val="0.9632983800976862"/>
          <c:h val="0.789722542890496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8E-449A-B39D-3A4E22BCBE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8E-449A-B39D-3A4E22BCBE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D8E-449A-B39D-3A4E22BCBE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D8E-449A-B39D-3A4E22BCBE88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</c:v>
                </c:pt>
                <c:pt idx="1">
                  <c:v>40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D8E-449A-B39D-3A4E22BCB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5480357418112067"/>
          <c:y val="8.7248855166174866E-3"/>
          <c:w val="0.34519642581887938"/>
          <c:h val="0.6788784962332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37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91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2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2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48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E8C8-01C1-4C4B-8378-C02CAAAE3F91}" type="datetimeFigureOut">
              <a:rPr lang="ru-RU" smtClean="0"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24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image" Target="../media/image1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1.pn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1.png"/><Relationship Id="rId7" Type="http://schemas.openxmlformats.org/officeDocument/2006/relationships/image" Target="../media/image49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1.png"/><Relationship Id="rId7" Type="http://schemas.openxmlformats.org/officeDocument/2006/relationships/image" Target="../media/image6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8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image" Target="../media/image1.png"/><Relationship Id="rId7" Type="http://schemas.openxmlformats.org/officeDocument/2006/relationships/image" Target="../media/image87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0" Type="http://schemas.openxmlformats.org/officeDocument/2006/relationships/image" Target="../media/image90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1.png"/><Relationship Id="rId7" Type="http://schemas.openxmlformats.org/officeDocument/2006/relationships/image" Target="../media/image98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.png"/><Relationship Id="rId7" Type="http://schemas.openxmlformats.org/officeDocument/2006/relationships/image" Target="../media/image106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.png"/><Relationship Id="rId7" Type="http://schemas.openxmlformats.org/officeDocument/2006/relationships/image" Target="../media/image11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9.jpg"/><Relationship Id="rId10" Type="http://schemas.openxmlformats.org/officeDocument/2006/relationships/image" Target="../media/image114.jpeg"/><Relationship Id="rId4" Type="http://schemas.openxmlformats.org/officeDocument/2006/relationships/image" Target="../media/image108.jpg"/><Relationship Id="rId9" Type="http://schemas.openxmlformats.org/officeDocument/2006/relationships/image" Target="../media/image11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57666" y="827543"/>
            <a:ext cx="9682266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Публичный доклад 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</a:t>
            </a:r>
            <a:r>
              <a:rPr lang="ru-RU" sz="5400" b="1" cap="none" spc="0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униципального дошкольного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образовательного учреждения</a:t>
            </a:r>
          </a:p>
          <a:p>
            <a:pPr algn="ctr"/>
            <a:r>
              <a:rPr lang="ru-RU" sz="5400" b="1" cap="none" spc="0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«Детский сад № 3 «Незабудка»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2024 год</a:t>
            </a:r>
            <a:endParaRPr lang="ru-RU" sz="5400" b="1" cap="none" spc="0" dirty="0">
              <a:ln w="9525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0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27" y="3055721"/>
            <a:ext cx="2576945" cy="1891145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3849" y="5501818"/>
            <a:ext cx="4473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на Совете Учреждения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«Протокол от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«27» февраля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2025г.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1 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446613"/>
            <a:ext cx="5676899" cy="41607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1"/>
          <a:stretch/>
        </p:blipFill>
        <p:spPr>
          <a:xfrm>
            <a:off x="6426925" y="446613"/>
            <a:ext cx="5415642" cy="41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5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3177" y="0"/>
            <a:ext cx="1157369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учреждения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 «Незабудка»</a:t>
            </a:r>
          </a:p>
          <a:p>
            <a:endParaRPr lang="ru-RU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Учредителем Учреждения и собственником его имущества является городской округ Архангельской области «Котлас».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 полномочия Учредителя Учреждения от имени ГО «Котлас» исполняет администрация муниципального образования «Котлас» в лице Управления по социальным вопросам администрации городского округа «Котлас».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 полномочия собственника имущества Учреждения от имени МО «Котлас» исполняет Комитет по управлению имуществом администрации ГО «Котлас», администрация ГО «Котлас».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Юридический адрес дошкольного учреждения: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165302, Архангельская область, г. Котлас, ул. Портовиков,  д.60</a:t>
            </a:r>
            <a:endParaRPr lang="ru-RU" sz="2000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адрес дошкольного учреждения: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165302 Архангельская область, г. Котлас, ул. Портовиков,  д.60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165300Архангельская область, г. Котлас, ул. Володарского, д.19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Телефон/факс: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 81837) 3-64-46; 3-64-41; 2-00-74.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МДОУ «Детский сад № 3 «Незабудка»  </a:t>
            </a:r>
          </a:p>
          <a:p>
            <a:r>
              <a:rPr lang="ru-RU" sz="20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Огородникова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Анна Анатольевна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5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87" y="0"/>
            <a:ext cx="12247687" cy="685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505320" y="1506058"/>
            <a:ext cx="206468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СОВЕТ УЧРЕЖДЕНИЯ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162669" y="1549471"/>
            <a:ext cx="20125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ПЕДАГОГИЧЕСКИЙ СОВЕТ</a:t>
            </a:r>
          </a:p>
        </p:txBody>
      </p:sp>
      <p:sp>
        <p:nvSpPr>
          <p:cNvPr id="10" name="Овал 9"/>
          <p:cNvSpPr/>
          <p:nvPr/>
        </p:nvSpPr>
        <p:spPr>
          <a:xfrm>
            <a:off x="7704546" y="1558095"/>
            <a:ext cx="207917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ОБЩЕЕ СОБРАНИЕ РАБОТНИКОВ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2533168" y="2996230"/>
            <a:ext cx="139288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СТ. ВОСПИТАТЕЛЬ</a:t>
            </a:r>
          </a:p>
        </p:txBody>
      </p:sp>
      <p:sp>
        <p:nvSpPr>
          <p:cNvPr id="12" name="Овал 11"/>
          <p:cNvSpPr/>
          <p:nvPr/>
        </p:nvSpPr>
        <p:spPr>
          <a:xfrm>
            <a:off x="8807508" y="2990503"/>
            <a:ext cx="1517592" cy="9443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ЗАМ.ЗАВ.ПО АХЧ</a:t>
            </a:r>
          </a:p>
        </p:txBody>
      </p:sp>
      <p:sp>
        <p:nvSpPr>
          <p:cNvPr id="14" name="Овал 13"/>
          <p:cNvSpPr/>
          <p:nvPr/>
        </p:nvSpPr>
        <p:spPr>
          <a:xfrm>
            <a:off x="4684190" y="5808995"/>
            <a:ext cx="193019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РОДИТЕЛИ</a:t>
            </a:r>
          </a:p>
        </p:txBody>
      </p:sp>
      <p:sp>
        <p:nvSpPr>
          <p:cNvPr id="15" name="Овал 14"/>
          <p:cNvSpPr/>
          <p:nvPr/>
        </p:nvSpPr>
        <p:spPr>
          <a:xfrm>
            <a:off x="10172013" y="1611013"/>
            <a:ext cx="1809779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ПРОФСОЮЗНЫЙ КОМИТЕТ</a:t>
            </a:r>
          </a:p>
        </p:txBody>
      </p:sp>
      <p:sp>
        <p:nvSpPr>
          <p:cNvPr id="16" name="Овал 15"/>
          <p:cNvSpPr/>
          <p:nvPr/>
        </p:nvSpPr>
        <p:spPr>
          <a:xfrm>
            <a:off x="4556904" y="4654959"/>
            <a:ext cx="205748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ВОСПИТАТЕЛИ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7842293" y="4634438"/>
            <a:ext cx="211182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</a:rPr>
              <a:t>ОБСЛУЖИВАЮЩИЙ ПЕРСОНАЛ</a:t>
            </a:r>
          </a:p>
        </p:txBody>
      </p:sp>
      <p:sp>
        <p:nvSpPr>
          <p:cNvPr id="18" name="Овал 17"/>
          <p:cNvSpPr/>
          <p:nvPr/>
        </p:nvSpPr>
        <p:spPr>
          <a:xfrm>
            <a:off x="10579100" y="2971800"/>
            <a:ext cx="140269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БУХГАЛТЕР</a:t>
            </a:r>
          </a:p>
        </p:txBody>
      </p:sp>
      <p:sp>
        <p:nvSpPr>
          <p:cNvPr id="20" name="Овал 19"/>
          <p:cNvSpPr/>
          <p:nvPr/>
        </p:nvSpPr>
        <p:spPr>
          <a:xfrm>
            <a:off x="4914410" y="1320711"/>
            <a:ext cx="2383309" cy="1151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ЗАВЕДУЮЩИЙ</a:t>
            </a:r>
          </a:p>
        </p:txBody>
      </p:sp>
      <p:sp>
        <p:nvSpPr>
          <p:cNvPr id="21" name="Овал 20"/>
          <p:cNvSpPr/>
          <p:nvPr/>
        </p:nvSpPr>
        <p:spPr>
          <a:xfrm>
            <a:off x="894189" y="2961212"/>
            <a:ext cx="1405135" cy="949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</a:rPr>
              <a:t>ППк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788128" y="4692630"/>
            <a:ext cx="216158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СПЕЦИАЛИСТЫ</a:t>
            </a:r>
          </a:p>
        </p:txBody>
      </p:sp>
      <p:sp>
        <p:nvSpPr>
          <p:cNvPr id="23" name="Овал 22"/>
          <p:cNvSpPr/>
          <p:nvPr/>
        </p:nvSpPr>
        <p:spPr>
          <a:xfrm>
            <a:off x="1960186" y="5808995"/>
            <a:ext cx="193347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ДЕТИ</a:t>
            </a:r>
          </a:p>
        </p:txBody>
      </p:sp>
      <p:cxnSp>
        <p:nvCxnSpPr>
          <p:cNvPr id="35" name="Прямая со стрелкой 34"/>
          <p:cNvCxnSpPr>
            <a:stCxn id="9" idx="6"/>
          </p:cNvCxnSpPr>
          <p:nvPr/>
        </p:nvCxnSpPr>
        <p:spPr>
          <a:xfrm>
            <a:off x="2175235" y="2006671"/>
            <a:ext cx="324676" cy="86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20" idx="2"/>
          </p:cNvCxnSpPr>
          <p:nvPr/>
        </p:nvCxnSpPr>
        <p:spPr>
          <a:xfrm>
            <a:off x="4563050" y="1896603"/>
            <a:ext cx="35136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0" idx="6"/>
          </p:cNvCxnSpPr>
          <p:nvPr/>
        </p:nvCxnSpPr>
        <p:spPr>
          <a:xfrm>
            <a:off x="7297719" y="1896603"/>
            <a:ext cx="39475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20" idx="4"/>
          </p:cNvCxnSpPr>
          <p:nvPr/>
        </p:nvCxnSpPr>
        <p:spPr>
          <a:xfrm>
            <a:off x="6106065" y="2472495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6022850" y="3771476"/>
            <a:ext cx="2128713" cy="9354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>
            <a:stCxn id="73" idx="2"/>
            <a:endCxn id="74" idx="6"/>
          </p:cNvCxnSpPr>
          <p:nvPr/>
        </p:nvCxnSpPr>
        <p:spPr>
          <a:xfrm flipH="1">
            <a:off x="6120945" y="3447703"/>
            <a:ext cx="755939" cy="230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/>
          <p:nvPr/>
        </p:nvCxnSpPr>
        <p:spPr>
          <a:xfrm flipH="1">
            <a:off x="6295557" y="3800983"/>
            <a:ext cx="791649" cy="10398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>
            <a:endCxn id="23" idx="6"/>
          </p:cNvCxnSpPr>
          <p:nvPr/>
        </p:nvCxnSpPr>
        <p:spPr>
          <a:xfrm flipH="1">
            <a:off x="3893662" y="6266195"/>
            <a:ext cx="7705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>
            <a:endCxn id="23" idx="7"/>
          </p:cNvCxnSpPr>
          <p:nvPr/>
        </p:nvCxnSpPr>
        <p:spPr>
          <a:xfrm flipH="1">
            <a:off x="3610511" y="5336818"/>
            <a:ext cx="1053736" cy="6060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 flipH="1">
            <a:off x="6062458" y="3927988"/>
            <a:ext cx="1642088" cy="193407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/>
          <p:nvPr/>
        </p:nvCxnSpPr>
        <p:spPr>
          <a:xfrm>
            <a:off x="2897490" y="5607030"/>
            <a:ext cx="0" cy="2424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 flipH="1">
            <a:off x="2897751" y="3761491"/>
            <a:ext cx="4033318" cy="93113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9794406" y="1980317"/>
            <a:ext cx="381170" cy="264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Овал 72"/>
          <p:cNvSpPr/>
          <p:nvPr/>
        </p:nvSpPr>
        <p:spPr>
          <a:xfrm>
            <a:off x="6876884" y="2990503"/>
            <a:ext cx="140598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ЗАМ.ЗАВЕДУЮЩЕГО</a:t>
            </a:r>
          </a:p>
        </p:txBody>
      </p:sp>
      <p:sp>
        <p:nvSpPr>
          <p:cNvPr id="74" name="Овал 73"/>
          <p:cNvSpPr/>
          <p:nvPr/>
        </p:nvSpPr>
        <p:spPr>
          <a:xfrm>
            <a:off x="4725340" y="3013588"/>
            <a:ext cx="139560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СПЕЦИАЛИСТ ПО ОТ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633564" y="2764651"/>
            <a:ext cx="9820083" cy="12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5573503" y="3886200"/>
            <a:ext cx="1303381" cy="80643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H="1">
            <a:off x="3825534" y="3934894"/>
            <a:ext cx="1488943" cy="9485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 flipV="1">
            <a:off x="3933420" y="3429000"/>
            <a:ext cx="727480" cy="225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 flipH="1">
            <a:off x="8299881" y="3441629"/>
            <a:ext cx="4442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3949711" y="5149830"/>
            <a:ext cx="60719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3429000" y="5548838"/>
            <a:ext cx="1255190" cy="7173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>
            <a:off x="5595668" y="5569359"/>
            <a:ext cx="0" cy="2353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>
            <a:off x="1788128" y="3934894"/>
            <a:ext cx="316557" cy="7720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/>
          <p:nvPr/>
        </p:nvCxnSpPr>
        <p:spPr>
          <a:xfrm>
            <a:off x="9004024" y="3886200"/>
            <a:ext cx="0" cy="7482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>
            <a:stCxn id="11" idx="5"/>
          </p:cNvCxnSpPr>
          <p:nvPr/>
        </p:nvCxnSpPr>
        <p:spPr>
          <a:xfrm>
            <a:off x="3722071" y="3776719"/>
            <a:ext cx="1229743" cy="9778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flipH="1">
            <a:off x="2703715" y="3927988"/>
            <a:ext cx="746733" cy="7789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>
            <a:off x="7692478" y="2764651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 стрелкой 155"/>
          <p:cNvCxnSpPr/>
          <p:nvPr/>
        </p:nvCxnSpPr>
        <p:spPr>
          <a:xfrm>
            <a:off x="9503108" y="2774911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 стрелкой 158"/>
          <p:cNvCxnSpPr/>
          <p:nvPr/>
        </p:nvCxnSpPr>
        <p:spPr>
          <a:xfrm>
            <a:off x="5336564" y="2762731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>
            <a:off x="11436429" y="2733123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/>
          <p:nvPr/>
        </p:nvCxnSpPr>
        <p:spPr>
          <a:xfrm>
            <a:off x="1611268" y="2718078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>
            <a:off x="3229611" y="2762730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8" name="Прямая со стрелкой 187"/>
          <p:cNvCxnSpPr/>
          <p:nvPr/>
        </p:nvCxnSpPr>
        <p:spPr>
          <a:xfrm>
            <a:off x="7950200" y="3800983"/>
            <a:ext cx="596215" cy="8916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0" name="Прямоугольник 189"/>
          <p:cNvSpPr/>
          <p:nvPr/>
        </p:nvSpPr>
        <p:spPr>
          <a:xfrm>
            <a:off x="3288512" y="310634"/>
            <a:ext cx="5468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 ДОУ</a:t>
            </a:r>
          </a:p>
        </p:txBody>
      </p:sp>
      <p:sp>
        <p:nvSpPr>
          <p:cNvPr id="7" name="Дуга 6"/>
          <p:cNvSpPr/>
          <p:nvPr/>
        </p:nvSpPr>
        <p:spPr>
          <a:xfrm flipH="1">
            <a:off x="5193354" y="3429000"/>
            <a:ext cx="242246" cy="94189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14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0856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067" y="174790"/>
            <a:ext cx="107831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кадрах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Кадрами ДОУ на 31.12.2024г. обеспечено полностью.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сотрудников –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81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педагогов –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 имеют -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педагогов, из них педагогическое -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профессиональное педагогическое 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педагогов. 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Педагогическое высшее образование заочно получают  -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педагога.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536016623"/>
              </p:ext>
            </p:extLst>
          </p:nvPr>
        </p:nvGraphicFramePr>
        <p:xfrm>
          <a:off x="431076" y="3333322"/>
          <a:ext cx="7550330" cy="3605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845928" y="2871657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2024 год</a:t>
            </a:r>
          </a:p>
        </p:txBody>
      </p:sp>
    </p:spTree>
    <p:extLst>
      <p:ext uri="{BB962C8B-B14F-4D97-AF65-F5344CB8AC3E}">
        <p14:creationId xmlns:p14="http://schemas.microsoft.com/office/powerpoint/2010/main" val="273448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1557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359" y="82425"/>
            <a:ext cx="11339386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административного и педагогического коллектива</a:t>
            </a:r>
          </a:p>
          <a:p>
            <a:endParaRPr lang="ru-RU" dirty="0"/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административного и педагогического коллектива в 2024 году составляет: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5-10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10-20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и свыше лет –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420872342"/>
              </p:ext>
            </p:extLst>
          </p:nvPr>
        </p:nvGraphicFramePr>
        <p:xfrm>
          <a:off x="5955957" y="2069093"/>
          <a:ext cx="5431034" cy="247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292807991"/>
              </p:ext>
            </p:extLst>
          </p:nvPr>
        </p:nvGraphicFramePr>
        <p:xfrm>
          <a:off x="4167051" y="2565907"/>
          <a:ext cx="7745054" cy="398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44036" y="1934156"/>
            <a:ext cx="1692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</p:spTree>
    <p:extLst>
      <p:ext uri="{BB962C8B-B14F-4D97-AF65-F5344CB8AC3E}">
        <p14:creationId xmlns:p14="http://schemas.microsoft.com/office/powerpoint/2010/main" val="160615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1361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50" y="239225"/>
            <a:ext cx="116205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и руководящих работников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Аттестовано  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14 педагогов, 1- работник административно – управленческого персонала;</a:t>
            </a: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2023г.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 педагогов;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2024г.</a:t>
            </a:r>
            <a:r>
              <a:rPr lang="ru-RU" sz="2400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 педагогов. </a:t>
            </a:r>
            <a:endParaRPr lang="ru-RU" sz="1400" b="1" u="sng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 высшая квалификационная категория – 4ч.,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кв.категория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15ч., СЗД – 10ч., без категории – 8ч.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108491951"/>
              </p:ext>
            </p:extLst>
          </p:nvPr>
        </p:nvGraphicFramePr>
        <p:xfrm>
          <a:off x="1519070" y="3778655"/>
          <a:ext cx="10530055" cy="334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17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5785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20685" y="401041"/>
            <a:ext cx="962190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Курсовая подготовка</a:t>
            </a:r>
          </a:p>
          <a:p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Курсовую подготовку прошли  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2022 г. – 16 чел.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г. – 19 чел.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г. – 18 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24026658"/>
              </p:ext>
            </p:extLst>
          </p:nvPr>
        </p:nvGraphicFramePr>
        <p:xfrm>
          <a:off x="596163" y="966651"/>
          <a:ext cx="7528933" cy="438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3227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4932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351" y="0"/>
            <a:ext cx="120586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ДОУ в 2024 г.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статус семей (по составу и роду деятельности) на конец года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выглядит следующим образом: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детей в дошкольном учреждении на 01.09.2024г.- 291, на декабрь 2024г – 322ч.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семья -  241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неполная семья – 50  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многодетная семья - 61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опекунская семья – 3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состоящие на внутреннем учете социально-неблагополучных семей – 9, 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31.12.2024 г. из общего числа детей, посещающих ДОУ, льготами по оплате пользуются -  20 семей, дети находящиеся под опекой – 3ч., дети мобилизованных родителей – 12ч.,  дети-инвалиды – 4 ( дети инвалиды 100%)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6883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443709179"/>
              </p:ext>
            </p:extLst>
          </p:nvPr>
        </p:nvGraphicFramePr>
        <p:xfrm>
          <a:off x="3150288" y="4876925"/>
          <a:ext cx="5891424" cy="23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8327" y="4494258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2024 год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68093580"/>
              </p:ext>
            </p:extLst>
          </p:nvPr>
        </p:nvGraphicFramePr>
        <p:xfrm>
          <a:off x="8480254" y="4904527"/>
          <a:ext cx="3514386" cy="229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318454" y="4198510"/>
            <a:ext cx="1318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2022 год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196679334"/>
              </p:ext>
            </p:extLst>
          </p:nvPr>
        </p:nvGraphicFramePr>
        <p:xfrm>
          <a:off x="-992776" y="4890633"/>
          <a:ext cx="5969726" cy="23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79040" y="4494258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</p:spTree>
    <p:extLst>
      <p:ext uri="{BB962C8B-B14F-4D97-AF65-F5344CB8AC3E}">
        <p14:creationId xmlns:p14="http://schemas.microsoft.com/office/powerpoint/2010/main" val="387240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9416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679" y="281529"/>
            <a:ext cx="115659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дошкольного учреждения</a:t>
            </a:r>
          </a:p>
          <a:p>
            <a:pPr algn="ctr"/>
            <a:endParaRPr lang="ru-RU" sz="800" dirty="0"/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Предоставлены места в детском саду для 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322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детей. 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дошкольном учреждении функционирует 16 групп.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группы для детей до 3 лет - 55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групп для детей от 3 лет и старше - 267 детей</a:t>
            </a:r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Посещаемость за 2024 год составила – 64 %. (2022 г. – 61%; 2023 г. – 60%)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8155" y="3120505"/>
            <a:ext cx="157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22682868"/>
              </p:ext>
            </p:extLst>
          </p:nvPr>
        </p:nvGraphicFramePr>
        <p:xfrm>
          <a:off x="2876445" y="3052211"/>
          <a:ext cx="6372058" cy="343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71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005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86" y="197199"/>
            <a:ext cx="769099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заболеваемости детей в ДОУ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осмотрено детей в ДОУ  медицинскими специалистами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г.  368 обучающихся.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группы здоровья: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здоровья – 109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здоровья – 214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здоровья – 6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здоровья – 3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здоровья - 0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болевших детей – 274 (дошкольники 2023г. – 179ч.)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болеющих детей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(2023 – 8ч.)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зарегистрировано случаев_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394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(2023г. 435; 2022г.-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535)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заболеваний.          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ЖКЗ – 12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Ангина – 6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Грипп, ОРЗ – 265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Пневмония – 8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аллергия - 15</a:t>
            </a:r>
          </a:p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83275666"/>
              </p:ext>
            </p:extLst>
          </p:nvPr>
        </p:nvGraphicFramePr>
        <p:xfrm>
          <a:off x="7602583" y="4001294"/>
          <a:ext cx="4153988" cy="2354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8288" y="134292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285902145"/>
              </p:ext>
            </p:extLst>
          </p:nvPr>
        </p:nvGraphicFramePr>
        <p:xfrm>
          <a:off x="7602583" y="464955"/>
          <a:ext cx="3997233" cy="22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47307" y="3539629"/>
            <a:ext cx="1249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2024год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0569323"/>
              </p:ext>
            </p:extLst>
          </p:nvPr>
        </p:nvGraphicFramePr>
        <p:xfrm>
          <a:off x="2573080" y="4451893"/>
          <a:ext cx="5424502" cy="2406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671518" y="3992468"/>
            <a:ext cx="2154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2022 год</a:t>
            </a:r>
          </a:p>
        </p:txBody>
      </p:sp>
    </p:spTree>
    <p:extLst>
      <p:ext uri="{BB962C8B-B14F-4D97-AF65-F5344CB8AC3E}">
        <p14:creationId xmlns:p14="http://schemas.microsoft.com/office/powerpoint/2010/main" val="4012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82142" y="322146"/>
            <a:ext cx="383329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2023 года</a:t>
            </a: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выпускников – 75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42 %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68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 6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– 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 69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6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- 0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9540" y="335844"/>
            <a:ext cx="324394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2024 года</a:t>
            </a: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выпускников – 61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64,5 %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17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41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2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- 0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59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3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Специальная - 0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35805" y="322146"/>
            <a:ext cx="334716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2022 года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выпускников – 49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2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63 %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3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45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–1 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- 0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48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- 0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4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0951" y="99906"/>
            <a:ext cx="10870098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в ДОУ</a:t>
            </a:r>
          </a:p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при 12 часом режиме работы ДОУ -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разовое питание детей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завтрак;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Полдник;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Ужин.</a:t>
            </a:r>
          </a:p>
          <a:p>
            <a:pPr marL="342900" indent="-342900">
              <a:buFontTx/>
              <a:buChar char="-"/>
            </a:pPr>
            <a:endParaRPr lang="ru-RU" sz="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продуктов: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- ООО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Пермогорьехлеб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 - ИП Агалаков Е.В.,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Фрукты, овощи - ИП Агалаков Е.В.,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Крупы, макароны, консервация, мясо (свинина) - ИП Сабурова О.П.,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Сыр, мясо (говядина) - ИП Ярыгина Е.В.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 питьевая бутилированная, говядина на кости – ИП Агалаков Е.В,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Кисломолочные, молочные продукты - ООО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Устюгмолоко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Яйцо - ИП  Птицефабрика Котласская,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Сок, печенье, рыба -  Сабурова О.П. 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группах организовано специальное питание для 11 детей</a:t>
            </a:r>
            <a:endParaRPr lang="ru-RU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4500807" y="1686084"/>
          <a:ext cx="3190386" cy="4688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9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90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972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972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Наименование расходов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Всего израсходовано финансовых средств в 2016г.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Здание на ул. Портовиков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Здание на ул. Володарского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Питание воспитанников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5 622 928,00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Оплата родителями за присмотр и уход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 30 сентября – 120,00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 1 октября – 135,00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Долг по оплате за присмотр и уход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326 217,00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5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Долг по оплате родителями дополнительных образовательных услуг (платные кружки)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22 350,00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(отопление)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1 887 926,00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1 393 183,00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494 743,00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(водоснабжение)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283 988,0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239 204,00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44 784,00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(электроэнергия)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668 173,00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147 321,00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520 852,00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Приобретение расходных материалов для ремонта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89 640,00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Ремонт труб (частичный)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32 617,00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11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Приобретения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Карнизы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Двери межкомнатные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Стенды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Стульчики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Столы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Кровати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Шкафчики для раздевания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12 680,00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46 800,00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40 000,00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16 780,00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60616,00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11 400,00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84 800,00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Пособия для воспитания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62 944,00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Игрушки и канцелярия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75 930,00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9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Средства гигиены (туалетная бумага, салфетки, мыло, моющие средства)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61 556,00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566" y="129989"/>
            <a:ext cx="1219200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финансово - хозяйственной деятельности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32143"/>
              </p:ext>
            </p:extLst>
          </p:nvPr>
        </p:nvGraphicFramePr>
        <p:xfrm>
          <a:off x="500015" y="758394"/>
          <a:ext cx="11191969" cy="6455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24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08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7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87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22361">
                  <a:extLst>
                    <a:ext uri="{9D8B030D-6E8A-4147-A177-3AD203B41FA5}">
                      <a16:colId xmlns:a16="http://schemas.microsoft.com/office/drawing/2014/main" xmlns="" val="3450190656"/>
                    </a:ext>
                  </a:extLst>
                </a:gridCol>
              </a:tblGrid>
              <a:tr h="1292475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расходов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 израсходовано финансовых средств в 2022г.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Всего</a:t>
                      </a:r>
                      <a:r>
                        <a:rPr lang="ru-RU" sz="2000" baseline="0" dirty="0"/>
                        <a:t> израсходовано финансовых средств в 2023г.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Всего израсходовано финансовых средств в 2024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Питание воспитанников</a:t>
                      </a:r>
                      <a:endParaRPr lang="ru-RU" sz="20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8 111 612,82                         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7 429 026,19                   7 394 818,01</a:t>
                      </a:r>
                      <a:endParaRPr lang="ru-RU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Оплата родителями за присмотр и уход</a:t>
                      </a:r>
                      <a:endParaRPr lang="ru-RU" sz="20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ru-RU" sz="180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200,00                                        200,00                                      210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7467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 по оплате за присмотр и уход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107 204,00                               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276 600,00                       430 880,55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0179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 по оплате родителями дополнительных образовательных услуг (платные кружки)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   1 400,00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  59 200,00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 138 800,00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(отопление)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1 338 153,97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1 432 161,49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2 099 603,01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(водоснабжение)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343 351,38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464 466,98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866 246,41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(электроэнергия)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1 064 533,68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1 397 607,84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1435 837,52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79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878862"/>
              </p:ext>
            </p:extLst>
          </p:nvPr>
        </p:nvGraphicFramePr>
        <p:xfrm>
          <a:off x="5005137" y="2261937"/>
          <a:ext cx="208280" cy="5293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9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92562"/>
              </p:ext>
            </p:extLst>
          </p:nvPr>
        </p:nvGraphicFramePr>
        <p:xfrm>
          <a:off x="213064" y="390770"/>
          <a:ext cx="11830889" cy="6336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3285">
                  <a:extLst>
                    <a:ext uri="{9D8B030D-6E8A-4147-A177-3AD203B41FA5}">
                      <a16:colId xmlns:a16="http://schemas.microsoft.com/office/drawing/2014/main" xmlns="" val="1352731735"/>
                    </a:ext>
                  </a:extLst>
                </a:gridCol>
                <a:gridCol w="4280975">
                  <a:extLst>
                    <a:ext uri="{9D8B030D-6E8A-4147-A177-3AD203B41FA5}">
                      <a16:colId xmlns:a16="http://schemas.microsoft.com/office/drawing/2014/main" xmlns="" val="1520856404"/>
                    </a:ext>
                  </a:extLst>
                </a:gridCol>
                <a:gridCol w="4106629">
                  <a:extLst>
                    <a:ext uri="{9D8B030D-6E8A-4147-A177-3AD203B41FA5}">
                      <a16:colId xmlns:a16="http://schemas.microsoft.com/office/drawing/2014/main" xmlns="" val="2883966513"/>
                    </a:ext>
                  </a:extLst>
                </a:gridCol>
              </a:tblGrid>
              <a:tr h="5502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2024г.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2022г.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2023г.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extLst>
                  <a:ext uri="{0D108BD9-81ED-4DB2-BD59-A6C34878D82A}">
                    <a16:rowId xmlns:a16="http://schemas.microsoft.com/office/drawing/2014/main" xmlns="" val="3960272896"/>
                  </a:ext>
                </a:extLst>
              </a:tr>
              <a:tr h="5786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 косметический ремонт цоколя и крыльца здания, покрашены лестничные пролеты, стены в гр.№4, №2, прогулочные участки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Произведена подсыпка песка в песочницы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Произведен ремонт стирального оборудования (замена контролера управления) – 67 100,00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Ремонт пожарной сигнализации- 6 180,00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Приобретены: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Новые занавесы в </a:t>
                      </a:r>
                      <a:r>
                        <a:rPr lang="ru-RU" sz="1600" b="0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муз.зал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весна</a:t>
                      </a:r>
                      <a:r>
                        <a:rPr lang="en-US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лето-16 554,00;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Люминесцентные лампы- 14 703,00;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Холодильник –морозильник-28 140,00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Игрушки – 23 000,00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 косметический ремонт центрального крыльца, косметический ремонт цоколя здания, лестничного пролета между этажами, подкрашены стены в гр.№1, раздевалка гр.4, раздевальная комната гр. 2, покрашен потолок пищеблока.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Покрашены и обновлены прогулочные веранды.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подсыпка песка в песочницы.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холодильник для медицинского кабинета – 14 190,00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произведено сервисное обслуживание системы водоочистки – 47 030,00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Покрашен потолок пищеблока, лестничный пролет, произведен косметический ремонт цоколя и крыльца здания. Частично покрашены все постройки и игровое оборудование на прогулочных участках.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Приобретены: парты детские – 3 шт. на 5420,00.;  шкаф для одежды и инвентаря в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мед.кабинет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– 10 495,00; телевизор 1 шт. 2 гр. – 32 531,00; электрическая мясорубка на Володарского – 10 139,00;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58962133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60621" y="-22144"/>
            <a:ext cx="347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Здание Володарского 19</a:t>
            </a:r>
          </a:p>
        </p:txBody>
      </p:sp>
    </p:spTree>
    <p:extLst>
      <p:ext uri="{BB962C8B-B14F-4D97-AF65-F5344CB8AC3E}">
        <p14:creationId xmlns:p14="http://schemas.microsoft.com/office/powerpoint/2010/main" val="331829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878862"/>
              </p:ext>
            </p:extLst>
          </p:nvPr>
        </p:nvGraphicFramePr>
        <p:xfrm>
          <a:off x="5005137" y="2261937"/>
          <a:ext cx="208280" cy="5293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9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347206"/>
              </p:ext>
            </p:extLst>
          </p:nvPr>
        </p:nvGraphicFramePr>
        <p:xfrm>
          <a:off x="300989" y="416485"/>
          <a:ext cx="11772901" cy="6650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xmlns="" val="1073257773"/>
                    </a:ext>
                  </a:extLst>
                </a:gridCol>
                <a:gridCol w="3807280">
                  <a:extLst>
                    <a:ext uri="{9D8B030D-6E8A-4147-A177-3AD203B41FA5}">
                      <a16:colId xmlns:a16="http://schemas.microsoft.com/office/drawing/2014/main" xmlns="" val="3906382651"/>
                    </a:ext>
                  </a:extLst>
                </a:gridCol>
                <a:gridCol w="4079421">
                  <a:extLst>
                    <a:ext uri="{9D8B030D-6E8A-4147-A177-3AD203B41FA5}">
                      <a16:colId xmlns:a16="http://schemas.microsoft.com/office/drawing/2014/main" xmlns="" val="489350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2024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2022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2023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extLst>
                  <a:ext uri="{0D108BD9-81ED-4DB2-BD59-A6C34878D82A}">
                    <a16:rowId xmlns:a16="http://schemas.microsoft.com/office/drawing/2014/main" xmlns="" val="3226456822"/>
                  </a:ext>
                </a:extLst>
              </a:tr>
              <a:tr h="6145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Произведен косметический ремонт всех крылец здания, косметический ремонт цоколя здания. Произведена покраска стен всех коридоров, где имеются трещины, всех помещений пищеблока, а так же частичная покраска стен всех групп ДОУ, замена керамической плитки. Частично покрашено игровое оборудование на прогулочных участках.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Приобретено: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Люминесцентные лампы- 79 583,00;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Светодиодные светильники (для гр.11,12,15)-232 626,76;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Мягкий инвентарь (подушки, матрасы) –33 200,00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Сантехническое оборудование (смесители, унитазы)-52 635,00;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Принтер для кабинета педагога-психолога- 14 603,00;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Столы детские – 6 400,00;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Детские шкафы- 7 400,00;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Детские полки- 16 300,00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Игровая мебель в гр.№10-81 900,00;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Электрокипятильник- 48 900,00;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Картофелечистка- 90 600,00;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Игрушки-95 00,00;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Тепловая завеса в сушильный шкаф- 9 240,00;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Видеорегистратор- 8 300,00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принтер для медицинского кабинета – 13 915,00;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ноутбук и принтер в кабинет заведующего – 72 895,00;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выходом из строя в прачечную на Портовиков приобретена стиральная машина – 49 303,00;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закуплены кресла для специалистов – 28 625,00;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закуплены парты детские для групповых занятий по кружкам – 6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21 300,00.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Неоднократно производился ремонт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пароконвектомата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пищеблоке, а так же ремонт гладильного катка, стиральных машин, электроплит и офисной техники.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летний период был выполнен ремонт крыльца 8,9 групп, был произведен косметический ремонт в группах, пищеблоке и холлах здания.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Произведен косметический ремонт всех крылец здания, косметический ремонт цоколя здания. Произведена покраска стен всех коридоров, всех помещений пищеблока, а так же частичная покраска стен всех групп ДОУ. Частично покрашены все постройки и игровое оборудование на прогулочных участках.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Приобретены: тепловые завесы для сушильных шкафов; парты детские – 7 шт. на 25280,00Стульчики детские 00 20 шт.– 33 600,00;стульчики детские 1-3 30 шт.– 83 100,00; установлены сантехнические перегородки в 10 гр. – 19 500,00; кровати трех-ярусные,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выкатные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3 шт. для 11 гр. 29 220,00;доски магнитно-маркерные 4 шт.12 007,20; телевизор 1 шт. – 33 531,00; стеллаж детский 2 шт. 26880,00; детский световой стол с песком 1 шт. 15 500,00; зеркало логопедическое 1 шт. 22830,00; микроволновая печь – 4879,50; колонки в музыкальный зал – 3420,00; доска пробковая – 2577,20.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xmlns="" val="208543351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60621" y="-22144"/>
            <a:ext cx="3204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Здание Портовиков 60</a:t>
            </a:r>
          </a:p>
        </p:txBody>
      </p:sp>
    </p:spTree>
    <p:extLst>
      <p:ext uri="{BB962C8B-B14F-4D97-AF65-F5344CB8AC3E}">
        <p14:creationId xmlns:p14="http://schemas.microsoft.com/office/powerpoint/2010/main" val="32958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9854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00" y="307975"/>
            <a:ext cx="12014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образовательного процесса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дошкольных группах (3-7 лет)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– 34%         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– 54%           Высокий уровень 51%         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–  62%          Средний уровень – 40%           Средний уровень – 42%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 уровень – 4%              Низкий  уровень – 6%              Низкий уровень – 7%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52835139"/>
              </p:ext>
            </p:extLst>
          </p:nvPr>
        </p:nvGraphicFramePr>
        <p:xfrm>
          <a:off x="-554610" y="5874941"/>
          <a:ext cx="8686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32656073"/>
              </p:ext>
            </p:extLst>
          </p:nvPr>
        </p:nvGraphicFramePr>
        <p:xfrm>
          <a:off x="7997059" y="4406543"/>
          <a:ext cx="4296954" cy="25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71053" y="1637655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2023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01523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2022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4859" y="1588969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2024 год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39884512"/>
              </p:ext>
            </p:extLst>
          </p:nvPr>
        </p:nvGraphicFramePr>
        <p:xfrm>
          <a:off x="-105641" y="4319497"/>
          <a:ext cx="4296954" cy="25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968718462"/>
              </p:ext>
            </p:extLst>
          </p:nvPr>
        </p:nvGraphicFramePr>
        <p:xfrm>
          <a:off x="4469543" y="4494826"/>
          <a:ext cx="3107509" cy="2022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703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069" y="382012"/>
            <a:ext cx="11819862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образование(кружки)</a:t>
            </a:r>
          </a:p>
          <a:p>
            <a:pPr algn="ctr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 оказываемые в 2024 г.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 09.01.2024г. - 30.04.2024г.                        С 01.10.2024г. – 28.12.2024г.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«Веселый язычок»                                       - «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-гимнастика»                               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«Я - художник»                                              - «Веселый язычок»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«Волшебный песок»                                     - «Умники и умницы»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</a:t>
            </a: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Фитбол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гимнастика»                                - «Я - художник»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«Ментальная  арифметика»                               - «Ментальная арифметика»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«Веселый баскетбол» – 1й год обучения           - «Ритмическая мозаика»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«Веселый баскетбол» – 2й год обучения          - «Веселый баскетбол» – 1й год  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«Веселый баскетбол» – 2й год </a:t>
            </a: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- «Мы играем в театр» 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Посещает: в 2022 г. – 96 детей; в 2023г. – 125 детей; в 2024г. – 227 детей. </a:t>
            </a:r>
          </a:p>
        </p:txBody>
      </p:sp>
    </p:spTree>
    <p:extLst>
      <p:ext uri="{BB962C8B-B14F-4D97-AF65-F5344CB8AC3E}">
        <p14:creationId xmlns:p14="http://schemas.microsoft.com/office/powerpoint/2010/main" val="4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3234" y="363915"/>
            <a:ext cx="902841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Традиции ДОУ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Новогоднее уличное гуляние – январь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защитника отечества - февраль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Масленичные забавы – март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творчества «Россыпи звезд» - апрель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защиты детей - июнь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самоуправления - сентябрь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 – сентябрь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4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5241" y="1455648"/>
            <a:ext cx="7881517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-образовательная </a:t>
            </a:r>
          </a:p>
          <a:p>
            <a:pPr algn="ctr"/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МДОУ – яркие события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достижения года</a:t>
            </a:r>
          </a:p>
        </p:txBody>
      </p:sp>
    </p:spTree>
    <p:extLst>
      <p:ext uri="{BB962C8B-B14F-4D97-AF65-F5344CB8AC3E}">
        <p14:creationId xmlns:p14="http://schemas.microsoft.com/office/powerpoint/2010/main" val="302178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B5778D9-6FA5-4732-854F-5A2F40F2F206}"/>
              </a:ext>
            </a:extLst>
          </p:cNvPr>
          <p:cNvSpPr/>
          <p:nvPr/>
        </p:nvSpPr>
        <p:spPr>
          <a:xfrm>
            <a:off x="1173550" y="62433"/>
            <a:ext cx="10040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 в детском саду</a:t>
            </a:r>
          </a:p>
        </p:txBody>
      </p:sp>
      <p:pic>
        <p:nvPicPr>
          <p:cNvPr id="14" name="Рисунок 13" descr="https://sun9-east.userapi.com/sun9-28/s/v1/ig2/urabPbPnxiDpBegV9InWYdt1aUCRqXr3P5myrfcVALWjRDVV2ODK5o5YbWM6wfbywOa1UjXKwqFBln4wjTHzZRND.jpg?size=743x719&amp;quality=95&amp;type=albu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9259">
            <a:off x="201324" y="318629"/>
            <a:ext cx="3240605" cy="2887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7" b="9857"/>
          <a:stretch/>
        </p:blipFill>
        <p:spPr>
          <a:xfrm>
            <a:off x="182466" y="3376977"/>
            <a:ext cx="6987640" cy="32799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4" b="12248"/>
          <a:stretch/>
        </p:blipFill>
        <p:spPr>
          <a:xfrm>
            <a:off x="3676286" y="614528"/>
            <a:ext cx="5576209" cy="29826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" t="-2789" r="16140" b="2789"/>
          <a:stretch/>
        </p:blipFill>
        <p:spPr>
          <a:xfrm rot="216277">
            <a:off x="9257220" y="293321"/>
            <a:ext cx="2630274" cy="2598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967">
            <a:off x="7181109" y="3645530"/>
            <a:ext cx="1806795" cy="26206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2" b="22593"/>
          <a:stretch/>
        </p:blipFill>
        <p:spPr>
          <a:xfrm>
            <a:off x="8706606" y="4915369"/>
            <a:ext cx="2869819" cy="18253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628" y="2920985"/>
            <a:ext cx="2679404" cy="200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765102" y="142330"/>
            <a:ext cx="6825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Прощание с ёлочкой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Уличное гуляние с родителями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88" y="1584673"/>
            <a:ext cx="5883756" cy="44128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431" y="1362605"/>
            <a:ext cx="3875484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5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91" y="1281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459962" y="230188"/>
            <a:ext cx="3927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Праздник масленица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3658411"/>
            <a:ext cx="3820633" cy="28654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84" y="814732"/>
            <a:ext cx="3826102" cy="26880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9525" y="1190656"/>
            <a:ext cx="3481067" cy="46242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90" y="3324297"/>
            <a:ext cx="4266119" cy="319958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78" b="18480"/>
          <a:stretch/>
        </p:blipFill>
        <p:spPr>
          <a:xfrm>
            <a:off x="5022431" y="840073"/>
            <a:ext cx="3178049" cy="234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8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1" y="290310"/>
            <a:ext cx="99571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научно-практическая конференция «Мои первые исследования»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4" t="15194" r="30852" b="21860"/>
          <a:stretch/>
        </p:blipFill>
        <p:spPr>
          <a:xfrm>
            <a:off x="5826940" y="1535983"/>
            <a:ext cx="4905058" cy="37860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83" y="1468485"/>
            <a:ext cx="3747677" cy="49969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43283" y="5563645"/>
            <a:ext cx="9348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Никитинская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 место</a:t>
            </a:r>
          </a:p>
        </p:txBody>
      </p:sp>
    </p:spTree>
    <p:extLst>
      <p:ext uri="{BB962C8B-B14F-4D97-AF65-F5344CB8AC3E}">
        <p14:creationId xmlns:p14="http://schemas.microsoft.com/office/powerpoint/2010/main" val="352533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176736" y="230188"/>
            <a:ext cx="64935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соревнования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«Мама, папа, я – спортивная семья»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8" b="8216"/>
          <a:stretch/>
        </p:blipFill>
        <p:spPr>
          <a:xfrm>
            <a:off x="309430" y="1672531"/>
            <a:ext cx="4754984" cy="41283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46" r="8849" b="16899"/>
          <a:stretch/>
        </p:blipFill>
        <p:spPr>
          <a:xfrm rot="221600">
            <a:off x="7033419" y="1786614"/>
            <a:ext cx="4835140" cy="4035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9" t="18369" r="9750"/>
          <a:stretch/>
        </p:blipFill>
        <p:spPr>
          <a:xfrm>
            <a:off x="5153690" y="1405927"/>
            <a:ext cx="1913860" cy="29580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6" b="29922"/>
          <a:stretch/>
        </p:blipFill>
        <p:spPr>
          <a:xfrm>
            <a:off x="4789644" y="4288488"/>
            <a:ext cx="3938856" cy="249155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4590" y="5845432"/>
            <a:ext cx="419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«Незабудки» – 2 место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«Колобки»   – 3 место</a:t>
            </a:r>
          </a:p>
        </p:txBody>
      </p:sp>
    </p:spTree>
    <p:extLst>
      <p:ext uri="{BB962C8B-B14F-4D97-AF65-F5344CB8AC3E}">
        <p14:creationId xmlns:p14="http://schemas.microsoft.com/office/powerpoint/2010/main" val="120043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39546" y="1455648"/>
            <a:ext cx="312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537" y="140080"/>
            <a:ext cx="9348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«Лучший младший воспитатель – 2024»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8" b="9147"/>
          <a:stretch/>
        </p:blipFill>
        <p:spPr>
          <a:xfrm>
            <a:off x="1436452" y="1277664"/>
            <a:ext cx="8107300" cy="34503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7" b="24498"/>
          <a:stretch/>
        </p:blipFill>
        <p:spPr>
          <a:xfrm rot="21408678">
            <a:off x="374552" y="4054151"/>
            <a:ext cx="3917046" cy="23562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1" t="5868" r="21909" b="20293"/>
          <a:stretch/>
        </p:blipFill>
        <p:spPr>
          <a:xfrm rot="319854">
            <a:off x="9210125" y="2342509"/>
            <a:ext cx="2620259" cy="41648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05083" y="5165368"/>
            <a:ext cx="93487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Ольга Валентиновна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Коломинова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 место</a:t>
            </a:r>
          </a:p>
        </p:txBody>
      </p:sp>
    </p:spTree>
    <p:extLst>
      <p:ext uri="{BB962C8B-B14F-4D97-AF65-F5344CB8AC3E}">
        <p14:creationId xmlns:p14="http://schemas.microsoft.com/office/powerpoint/2010/main" val="322228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98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" y="155157"/>
            <a:ext cx="119655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творчества детей родителей и педагогов «Россыпи звезд» в МДОУ по направлению «Семья источник вдохновения»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452" y="6271027"/>
            <a:ext cx="30808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в номинациях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876" y="1240760"/>
            <a:ext cx="4101804" cy="23072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53" y="3698561"/>
            <a:ext cx="3349194" cy="251189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1" r="24079"/>
          <a:stretch/>
        </p:blipFill>
        <p:spPr>
          <a:xfrm rot="21310407">
            <a:off x="360169" y="1329722"/>
            <a:ext cx="2270138" cy="232551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2" t="19978" r="23778"/>
          <a:stretch/>
        </p:blipFill>
        <p:spPr>
          <a:xfrm rot="237740">
            <a:off x="8867756" y="1442228"/>
            <a:ext cx="2828261" cy="288718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5"/>
          <a:stretch/>
        </p:blipFill>
        <p:spPr>
          <a:xfrm>
            <a:off x="4025835" y="3870253"/>
            <a:ext cx="4374707" cy="27113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8495">
            <a:off x="9375203" y="5252484"/>
            <a:ext cx="2522050" cy="141865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208">
            <a:off x="2356006" y="2366692"/>
            <a:ext cx="2179709" cy="163478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552" y="5514617"/>
            <a:ext cx="1484898" cy="111367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2164">
            <a:off x="6613372" y="2075531"/>
            <a:ext cx="2375930" cy="178194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7327">
            <a:off x="8497049" y="3996361"/>
            <a:ext cx="2699121" cy="151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5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35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6131" y="253126"/>
            <a:ext cx="716189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игр и игровых пособий в ДОУ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«Играем всей семьёй»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2084" y="6139092"/>
            <a:ext cx="10467832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 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педагоги Мальцева Кристина Сергеевна и Екимова Валерия Александровна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16" descr="https://sun9-46.userapi.com/impg/5UGBZdaqnt8zz56wz29WW7UWF9s_wHFUYqDQCQ/q_QhQ5_LXtA.jpg?size=605x807&amp;quality=95&amp;sign=df551a53c69287696ae3355f2ffba41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917" y="3240145"/>
            <a:ext cx="2147950" cy="286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https://sun9-34.userapi.com/impg/PQ0tYfH7Ng1V24ZVEfOfZQRsxbtCB4fc9LdkNg/cJ8oleuSoIY.jpg?size=807x605&amp;quality=95&amp;sign=cabe8210b38671131da6c37f310b04f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62" y="3526827"/>
            <a:ext cx="3293829" cy="246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sun9-12.userapi.com/impg/7DSjlVOkIPOsO0m-GnShgsLVcEIgDJv0WkpFAQ/bK1UOQviwUE.jpg?size=807x605&amp;quality=95&amp;sign=12aee25c28ec5a15e3ab94c015451af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416" y="889339"/>
            <a:ext cx="2945074" cy="220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https://sun9-72.userapi.com/impg/g50-2zMiLCMoDtwkaJp43jyhsHTBPOhgTtmlcg/hdJj16yV4Pc.jpg?size=1280x960&amp;quality=95&amp;sign=bbda7b6fecc3c6d9d8f791841bec15ec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33" y="973450"/>
            <a:ext cx="3213951" cy="241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s://sun9-48.userapi.com/impg/YFqtYhKuD7ChNURgSZ-XrHW-G2PguFy3kJhJhw/ACfdXHg2G3s.jpg?size=807x605&amp;quality=95&amp;sign=e053e84f9005c58122bf8b4f67190a02&amp;type=albu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2688" y="1774112"/>
            <a:ext cx="4992724" cy="374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9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241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94094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 rot="20310583">
            <a:off x="7195498" y="5629288"/>
            <a:ext cx="18416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1639" y="177620"/>
            <a:ext cx="9348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«День мудрого человека»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8"/>
          <a:stretch/>
        </p:blipFill>
        <p:spPr>
          <a:xfrm>
            <a:off x="3876327" y="858499"/>
            <a:ext cx="4703199" cy="24638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7" b="9514"/>
          <a:stretch/>
        </p:blipFill>
        <p:spPr>
          <a:xfrm>
            <a:off x="456365" y="3489709"/>
            <a:ext cx="6263412" cy="31590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49" y="3524058"/>
            <a:ext cx="4153323" cy="31117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3158">
            <a:off x="516081" y="917568"/>
            <a:ext cx="3218918" cy="24116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2614">
            <a:off x="8766914" y="983136"/>
            <a:ext cx="3189239" cy="238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2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B5778D9-6FA5-4732-854F-5A2F40F2F206}"/>
              </a:ext>
            </a:extLst>
          </p:cNvPr>
          <p:cNvSpPr/>
          <p:nvPr/>
        </p:nvSpPr>
        <p:spPr>
          <a:xfrm>
            <a:off x="1251927" y="279895"/>
            <a:ext cx="10784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ВФСК ГТО – сдача нормативов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сдали – 47ч.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бронза – 3ч., серебро – 6 ч., золото – 38ч.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984">
            <a:off x="8944412" y="1299053"/>
            <a:ext cx="2880326" cy="192021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8241">
            <a:off x="324840" y="1235677"/>
            <a:ext cx="3968012" cy="26453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90" b="20311"/>
          <a:stretch/>
        </p:blipFill>
        <p:spPr>
          <a:xfrm>
            <a:off x="942799" y="4270003"/>
            <a:ext cx="10287000" cy="25305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39"/>
          <a:stretch/>
        </p:blipFill>
        <p:spPr>
          <a:xfrm>
            <a:off x="4811419" y="1172448"/>
            <a:ext cx="3787521" cy="181702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9986">
            <a:off x="9243833" y="3115757"/>
            <a:ext cx="2451685" cy="16344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0" t="26667" r="18096"/>
          <a:stretch/>
        </p:blipFill>
        <p:spPr>
          <a:xfrm rot="417036">
            <a:off x="3324811" y="2430323"/>
            <a:ext cx="2585762" cy="214572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2"/>
          <a:stretch/>
        </p:blipFill>
        <p:spPr>
          <a:xfrm>
            <a:off x="5823043" y="2989476"/>
            <a:ext cx="3391834" cy="159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7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83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B5778D9-6FA5-4732-854F-5A2F40F2F206}"/>
              </a:ext>
            </a:extLst>
          </p:cNvPr>
          <p:cNvSpPr/>
          <p:nvPr/>
        </p:nvSpPr>
        <p:spPr>
          <a:xfrm>
            <a:off x="1075764" y="231789"/>
            <a:ext cx="10040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«Спортивные соревнования»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15" y="3875481"/>
            <a:ext cx="4096838" cy="28676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05"/>
          <a:stretch/>
        </p:blipFill>
        <p:spPr>
          <a:xfrm>
            <a:off x="8930224" y="4198016"/>
            <a:ext cx="2948065" cy="25508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1" y="361563"/>
            <a:ext cx="2848856" cy="28303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942" y="361563"/>
            <a:ext cx="2670987" cy="35613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764" y="917142"/>
            <a:ext cx="2249654" cy="29995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6"/>
          <a:stretch/>
        </p:blipFill>
        <p:spPr>
          <a:xfrm>
            <a:off x="7107299" y="1093381"/>
            <a:ext cx="2164087" cy="29955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417" y="4024424"/>
            <a:ext cx="3624877" cy="271865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577" y="1561046"/>
            <a:ext cx="1735826" cy="23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9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269709" y="-375889"/>
            <a:ext cx="83074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детского творчества «Первые шаги»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47" y="915043"/>
            <a:ext cx="2231976" cy="25947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894" y="892963"/>
            <a:ext cx="3752920" cy="26370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72" y="771130"/>
            <a:ext cx="2186767" cy="273867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926" y="771129"/>
            <a:ext cx="3514292" cy="273867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85" y="3833497"/>
            <a:ext cx="3791665" cy="28437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443" y="3821953"/>
            <a:ext cx="2402302" cy="285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9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" y="345250"/>
            <a:ext cx="9806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Посещение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Котласского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краеведческого музея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8805">
            <a:off x="319044" y="1244763"/>
            <a:ext cx="3252625" cy="39179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459">
            <a:off x="8501478" y="1169093"/>
            <a:ext cx="3272042" cy="43466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621" y="2379843"/>
            <a:ext cx="4662450" cy="350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47599" y="236865"/>
            <a:ext cx="100062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 по техническому творчеству на кубок Главы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ГО «Котлас»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35"/>
          <a:stretch/>
        </p:blipFill>
        <p:spPr>
          <a:xfrm>
            <a:off x="838200" y="3738268"/>
            <a:ext cx="4273859" cy="28514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7"/>
          <a:stretch/>
        </p:blipFill>
        <p:spPr>
          <a:xfrm>
            <a:off x="6421097" y="1550948"/>
            <a:ext cx="5438002" cy="49774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102" y="1505497"/>
            <a:ext cx="2794202" cy="20978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3"/>
          <a:stretch/>
        </p:blipFill>
        <p:spPr>
          <a:xfrm>
            <a:off x="363322" y="1491135"/>
            <a:ext cx="2578458" cy="209400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886867" y="6168054"/>
            <a:ext cx="1732260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место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43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6630" y="90043"/>
            <a:ext cx="101387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конкурс чтецов «Россия – Родина моя!»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8" y="1117554"/>
            <a:ext cx="3794557" cy="50594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546" y="1929588"/>
            <a:ext cx="3006356" cy="40084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719" y="1184500"/>
            <a:ext cx="2947434" cy="39299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76546" y="1290578"/>
            <a:ext cx="2962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Алексеещева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Ева 2 место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650" y="5429328"/>
            <a:ext cx="3119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Татарников Иван - участие</a:t>
            </a:r>
          </a:p>
        </p:txBody>
      </p:sp>
    </p:spTree>
    <p:extLst>
      <p:ext uri="{BB962C8B-B14F-4D97-AF65-F5344CB8AC3E}">
        <p14:creationId xmlns:p14="http://schemas.microsoft.com/office/powerpoint/2010/main" val="201438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771688" y="359610"/>
            <a:ext cx="70012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Участники муниципального конкурса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«Лучший детский сад – 2024»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60"/>
          <a:stretch/>
        </p:blipFill>
        <p:spPr>
          <a:xfrm>
            <a:off x="4870572" y="1844619"/>
            <a:ext cx="7137991" cy="43323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6" r="7101"/>
          <a:stretch/>
        </p:blipFill>
        <p:spPr>
          <a:xfrm>
            <a:off x="201323" y="1121437"/>
            <a:ext cx="4485812" cy="41948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1303" y="5733196"/>
            <a:ext cx="32492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«Кухонный оркестр»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11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22530" y="167988"/>
            <a:ext cx="8204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Всероссийский фестиваль «Футбол в школе»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9944">
            <a:off x="9536565" y="1358121"/>
            <a:ext cx="2413175" cy="18098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2097">
            <a:off x="328099" y="4945833"/>
            <a:ext cx="2676253" cy="164641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9" b="14728"/>
          <a:stretch/>
        </p:blipFill>
        <p:spPr>
          <a:xfrm>
            <a:off x="3611638" y="3470766"/>
            <a:ext cx="8422646" cy="31927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0" y="2987356"/>
            <a:ext cx="2853508" cy="16946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04" y="458229"/>
            <a:ext cx="1703812" cy="227174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19" y="1207278"/>
            <a:ext cx="2543467" cy="154521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63"/>
          <a:stretch/>
        </p:blipFill>
        <p:spPr>
          <a:xfrm>
            <a:off x="6702923" y="1339051"/>
            <a:ext cx="2549825" cy="17978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878" y="949900"/>
            <a:ext cx="1632008" cy="243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9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3901" y="204763"/>
            <a:ext cx="9414437" cy="1738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инициативных проектах на территории 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Архангельской области</a:t>
            </a:r>
          </a:p>
          <a:p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«Ступеньки детства»                        «Дорога детства»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028820"/>
            <a:ext cx="5721626" cy="31687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91" y="2028820"/>
            <a:ext cx="4554699" cy="32631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3" b="25662"/>
          <a:stretch/>
        </p:blipFill>
        <p:spPr>
          <a:xfrm>
            <a:off x="3903889" y="4365734"/>
            <a:ext cx="4384220" cy="23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4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603" y="204763"/>
            <a:ext cx="74515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проекте «Орлята – дошколята»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0" y="4171415"/>
            <a:ext cx="3294808" cy="24801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89" y="949900"/>
            <a:ext cx="3941731" cy="29670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4221">
            <a:off x="329018" y="1019263"/>
            <a:ext cx="3782028" cy="28468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0204">
            <a:off x="9273743" y="977725"/>
            <a:ext cx="2341659" cy="31106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5" b="18450"/>
          <a:stretch/>
        </p:blipFill>
        <p:spPr>
          <a:xfrm>
            <a:off x="4080803" y="4160173"/>
            <a:ext cx="5530526" cy="249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3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2648" y="121585"/>
            <a:ext cx="1014207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муниципальном педагогическом форуме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«Единое образовательное пространство ГО «Котлас»: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реализация проекта «Школа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России»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теме: «Профориентация дошкольников»</a:t>
            </a:r>
          </a:p>
        </p:txBody>
      </p:sp>
      <p:pic>
        <p:nvPicPr>
          <p:cNvPr id="9" name="Picture 18" descr="https://sun9-34.userapi.com/impg/FTRvY4mrb05hHuVHcU4sA78dtO6Ma4WkQGDVyQ/yB_1maMGk1A.jpg?size=813x1080&amp;quality=95&amp;sign=6a18a4055505390169f2da9d52c2ee74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46" y="2337588"/>
            <a:ext cx="3282059" cy="435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https://sun9-76.userapi.com/impg/3X33rUxQbw8IcyrLm0mjgWyCfP7sK0t-HT_CMQ/TGrZssnNkbk.jpg?size=813x1080&amp;quality=95&amp;sign=4c234a8ffec0fa41c1e195482a0cbd8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994" y="2194801"/>
            <a:ext cx="3328063" cy="442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https://sun9-26.userapi.com/impg/nDcwdLGxV9Y2RNVPUYgNHvjFkW9TPCTPp619zA/_ccIYb-2qr4.jpg?size=1280x963&amp;quality=95&amp;sign=7cb3be36c900f4bbe5e94294e125542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059" y="2749459"/>
            <a:ext cx="4401879" cy="331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7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1491" y="162282"/>
            <a:ext cx="5069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Профсоюзные мероприятия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890" y="5677867"/>
            <a:ext cx="63445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Профсоюзная спартакиада «Мы за здоровый образ жизни!»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команда "Незабудки" 2 место среди детских садов города»</a:t>
            </a:r>
          </a:p>
        </p:txBody>
      </p:sp>
      <p:pic>
        <p:nvPicPr>
          <p:cNvPr id="9" name="Picture 12" descr="https://psv4.userapi.com/s/v1/d/e7G6pQ9d-qSfUb49I1KbsXZWuB4EsKFWCbzZf8mDhdihOEY_BgCYTWJtdNhp8NH5wq0R7F3ppzVOAVThMqHf3MtBjp7xRQ15ng67-VdjsqRvTsC7KD2jYA/lAat6P4e8O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0" y="1616879"/>
            <a:ext cx="4553884" cy="341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psv4.userapi.com/s/v1/d/qeRdBKeTslC6jUKfDCarnRgo5pekWBLjCogYCaSxzcUjdf9ZRAggS5LWv5dFCHGPjbY0ObRL30SQYsXmWeRgodGWMObdh0a_UEDkPB-n5bbVt5hDFISKNQ/hnIOYJHUiK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645" y="867772"/>
            <a:ext cx="4496440" cy="337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psv4.userapi.com/s/v1/d/W5oBYwOo2Cty6My7XpBUBxt9GIG0YStHORpuc03IdS0I3gX4jEBci77Jsf_XbCYRrjqsZeqS1Hd8BrgcwGZtEWmg0bLZHaasW789k5oUsf1lrtCofDv9xg/8_MX5zZ1VE8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4" t="16603" r="34821" b="11590"/>
          <a:stretch/>
        </p:blipFill>
        <p:spPr bwMode="auto">
          <a:xfrm rot="21427587">
            <a:off x="5068298" y="907652"/>
            <a:ext cx="2103687" cy="406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psv4.userapi.com/s/v1/d/3ykFE82q_m97zZxbxqNVfWH6fkUeKyd6lWsIRxG43g1O6KScp9ngh8cwh2RXU9wJy1eU1aKuaeESfofyLzdxcDT_Vd2xm1Snjj9PkKJqElmrg562pb30VQ/CTbQMiuAHe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0519">
            <a:off x="6614780" y="3370189"/>
            <a:ext cx="1597293" cy="329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psv4.userapi.com/s/v1/d/UejJ70wAib_LY-5ftBHFQSoUrSpGzpMBC3roZCHRvuO7M3ajjJ0PrFdar6ZoYuT9XP4zUedH97zRZngRK5CMYKLYkcxVdLPQTzngrMMIbbniLwOnyxjR_g/cKMGZtcbGWo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60"/>
          <a:stretch/>
        </p:blipFill>
        <p:spPr bwMode="auto">
          <a:xfrm>
            <a:off x="8951269" y="4425509"/>
            <a:ext cx="2402531" cy="23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3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536799" y="259561"/>
            <a:ext cx="8161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конкурс «Мы маленькие звезды»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5" t="37295" r="31300"/>
          <a:stretch/>
        </p:blipFill>
        <p:spPr>
          <a:xfrm>
            <a:off x="7796323" y="1144588"/>
            <a:ext cx="3976577" cy="30699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799" y="4071458"/>
            <a:ext cx="5106396" cy="26557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2" y="926213"/>
            <a:ext cx="3646605" cy="27349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905" y="844336"/>
            <a:ext cx="1809943" cy="320975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6764">
            <a:off x="6013040" y="1063500"/>
            <a:ext cx="1960004" cy="238379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1883">
            <a:off x="467214" y="3234206"/>
            <a:ext cx="1775830" cy="223531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6355">
            <a:off x="7632031" y="4294277"/>
            <a:ext cx="1741611" cy="226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7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477" y="-800099"/>
            <a:ext cx="1191449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чемпионат «Юный мастер» среди воспитанников ДОУ городского округа Архангельской области "Котлас" по компетенции «Кондитер» 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Алексеещева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Ева и призер регионального этапа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sun9-16.userapi.com/impg/RUP4oOvzGQ3FV23W9RO9CLmFDkB8YR9dJ5YV8w/r4STJWrCp_4.jpg?size=1280x960&amp;quality=95&amp;sign=aa237ff4544b499597e8c9c501878f25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724" y="2983678"/>
            <a:ext cx="4437628" cy="332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sun9-3.userapi.com/impg/jweS9TFToeMDU_JVTJDxlAHJYovdDxR0MdIqxg/ANPlb8Ctm5Q.jpg?size=810x967&amp;quality=95&amp;sign=3e33f2bfc4b5e68da9822693ce5bba47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574" y="2452502"/>
            <a:ext cx="3538824" cy="422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8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85433" y="142899"/>
            <a:ext cx="689829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занятия для студентов КПК</a:t>
            </a: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sun9-2.userapi.com/impg/Jfo1dgIHaZYDFUNZ_Tmq8yDNf_FwaSd3T4QOCQ/x3AaEXvHZw8.jpg?size=810x1080&amp;quality=95&amp;sign=988ba6074b6c94aa48d31cc1914798a1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5" y="1027906"/>
            <a:ext cx="3226825" cy="430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sun9-31.userapi.com/impg/ax27ls0kI2uyNrZvb3lyiVF-JFpyYLen0x3GHA/bycUm-UXsDE.jpg?size=1280x960&amp;quality=95&amp;sign=476343749793fa47f0a903fba9f952a7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862" y="1027906"/>
            <a:ext cx="4406879" cy="330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s://sun9-8.userapi.com/impg/RKu09uUdW7tuP0Ol2GMJA27utBLJvSQvLxSfLw/6OOI_LO_B5k.jpg?size=1280x960&amp;quality=95&amp;sign=d42cca88acdb70466429682efd12b1e9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917" y="3344092"/>
            <a:ext cx="4454087" cy="334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s://sun1-86.userapi.com/impg/_idb6y2DFHRBnG2Q3B8WqQRhno56EmlkeEKnwQ/K3Ctwds6meE.jpg?size=810x1080&amp;quality=95&amp;sign=e82726ebc811a635fe287cfeb83f0a35&amp;type=albu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1" b="21474"/>
          <a:stretch/>
        </p:blipFill>
        <p:spPr bwMode="auto">
          <a:xfrm>
            <a:off x="4016577" y="1027906"/>
            <a:ext cx="2855245" cy="220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" y="231313"/>
            <a:ext cx="11978640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Планы 2025 год -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год защитника отечества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Фестиваль в МДОУ «Россыпи звезд» по направлению 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«Я – патриот!»;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Юбилей МДОУ «Детский сад №3 «Незабудка»;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холла воинской славы в ДОУ ;    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«Учитель года – 2025»;     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семинар по экологии.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7250" indent="-857250">
              <a:buFontTx/>
              <a:buChar char="-"/>
            </a:pP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5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325"/>
            <a:ext cx="12192000" cy="78736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05696" y="2498397"/>
            <a:ext cx="74045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286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9355</TotalTime>
  <Words>2368</Words>
  <Application>Microsoft Office PowerPoint</Application>
  <PresentationFormat>Широкоэкранный</PresentationFormat>
  <Paragraphs>474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Тема Office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Документовед</cp:lastModifiedBy>
  <cp:revision>764</cp:revision>
  <cp:lastPrinted>2025-02-12T07:10:13Z</cp:lastPrinted>
  <dcterms:created xsi:type="dcterms:W3CDTF">2017-01-11T08:39:37Z</dcterms:created>
  <dcterms:modified xsi:type="dcterms:W3CDTF">2025-03-12T07:06:43Z</dcterms:modified>
</cp:coreProperties>
</file>