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61" r:id="rId3"/>
    <p:sldId id="265" r:id="rId4"/>
    <p:sldId id="262" r:id="rId5"/>
    <p:sldId id="260" r:id="rId6"/>
    <p:sldId id="258" r:id="rId7"/>
    <p:sldId id="259" r:id="rId8"/>
    <p:sldId id="267" r:id="rId9"/>
    <p:sldId id="272" r:id="rId10"/>
    <p:sldId id="268" r:id="rId11"/>
    <p:sldId id="274" r:id="rId12"/>
    <p:sldId id="276" r:id="rId13"/>
    <p:sldId id="277" r:id="rId14"/>
    <p:sldId id="278" r:id="rId15"/>
    <p:sldId id="269" r:id="rId16"/>
    <p:sldId id="270" r:id="rId17"/>
    <p:sldId id="271" r:id="rId18"/>
    <p:sldId id="266" r:id="rId19"/>
    <p:sldId id="263" r:id="rId20"/>
    <p:sldId id="25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 snapToGrid="0">
      <p:cViewPr>
        <p:scale>
          <a:sx n="94" d="100"/>
          <a:sy n="94" d="100"/>
        </p:scale>
        <p:origin x="-39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80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47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96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54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373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96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702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705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280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6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880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725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45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258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252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3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125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36FD339-E4D1-4CAE-AB41-325FC6B5DB96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567BE07-624D-498E-8D5C-041556E93B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1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ЛЕПКА В ДЕТСКОМ САДУ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smtClean="0">
                <a:solidFill>
                  <a:srgbClr val="002060"/>
                </a:solidFill>
              </a:rPr>
              <a:t>Педагогическое </a:t>
            </a:r>
            <a:r>
              <a:rPr lang="ru-RU" sz="3200" smtClean="0">
                <a:solidFill>
                  <a:srgbClr val="002060"/>
                </a:solidFill>
              </a:rPr>
              <a:t>объединение </a:t>
            </a:r>
            <a:r>
              <a:rPr lang="ru-RU" sz="3200" dirty="0" smtClean="0">
                <a:solidFill>
                  <a:srgbClr val="002060"/>
                </a:solidFill>
              </a:rPr>
              <a:t>педагогов МДОУ «Детский сад № 3 «Незабудка»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65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0691" y="1427018"/>
            <a:ext cx="7897091" cy="4100945"/>
          </a:xfrm>
        </p:spPr>
        <p:txBody>
          <a:bodyPr/>
          <a:lstStyle/>
          <a:p>
            <a:pPr algn="l"/>
            <a:r>
              <a:rPr lang="ru-RU" sz="3200" b="1" dirty="0" smtClean="0"/>
              <a:t>                          </a:t>
            </a:r>
            <a:r>
              <a:rPr lang="ru-RU" sz="3200" b="1" dirty="0" smtClean="0">
                <a:solidFill>
                  <a:srgbClr val="002060"/>
                </a:solidFill>
              </a:rPr>
              <a:t>ПЛАН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Задачи обучения лепке в ДОУ по программе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Н.Е.Вераксы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отв.Е.Г.Гусакова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Особенности работы с глиной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отв.С.М.Гальцева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Показ НОД по лепке во второй группе раннего возраста «Пирамидка»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отв.М.С.Алимова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Показ НОД по лепке «Щенок» в старшей группе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отв.Т.А.Крюкова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Рефлексия, практическое задание.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9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69308" y="1690255"/>
            <a:ext cx="7028873" cy="3117272"/>
          </a:xfrm>
        </p:spPr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один из видов изобразительного 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из пластических материалов создаются объёмные формы, образы или целые композиции. </a:t>
            </a:r>
          </a:p>
        </p:txBody>
      </p:sp>
    </p:spTree>
    <p:extLst>
      <p:ext uri="{BB962C8B-B14F-4D97-AF65-F5344CB8AC3E}">
        <p14:creationId xmlns:p14="http://schemas.microsoft.com/office/powerpoint/2010/main" val="219896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0473" y="1524000"/>
            <a:ext cx="7994072" cy="4031673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ФГОС ДО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лепка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относится к разделу художественно – эстетическое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предполагает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предпосылок ценностно-смыслового восприятия и понимания произведений искусства (словесного,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изобразительного, мира природы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 деятельности детей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(изобразительной, конструктивно-модельной, музыкальной и др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3117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6946" y="2078182"/>
            <a:ext cx="6941127" cy="358832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800" b="1" dirty="0"/>
              <a:t>Материалы для занятий лепкой в </a:t>
            </a:r>
            <a:r>
              <a:rPr lang="ru-RU" sz="2800" b="1" dirty="0" smtClean="0"/>
              <a:t>ДОУ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 smtClean="0"/>
              <a:t>Для </a:t>
            </a:r>
            <a:r>
              <a:rPr lang="ru-RU" sz="2000" dirty="0"/>
              <a:t>лепки в детском саду могут быть использованы мягкие </a:t>
            </a:r>
            <a:r>
              <a:rPr lang="ru-RU" sz="2000" dirty="0" smtClean="0"/>
              <a:t>пластические материалы</a:t>
            </a:r>
            <a:br>
              <a:rPr lang="ru-RU" sz="2000" dirty="0" smtClean="0"/>
            </a:br>
            <a:r>
              <a:rPr lang="ru-RU" sz="2000" b="1" dirty="0" smtClean="0"/>
              <a:t> </a:t>
            </a:r>
            <a:r>
              <a:rPr lang="ru-RU" sz="2000" b="1" dirty="0"/>
              <a:t>- глина,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- детский </a:t>
            </a:r>
            <a:r>
              <a:rPr lang="ru-RU" sz="2000" b="1" dirty="0"/>
              <a:t>цветной пластилин,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- технический </a:t>
            </a:r>
            <a:r>
              <a:rPr lang="ru-RU" sz="2000" b="1" dirty="0"/>
              <a:t>пластилин. </a:t>
            </a:r>
            <a:r>
              <a:rPr lang="ru-RU" sz="2000" b="1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Также </a:t>
            </a:r>
            <a:r>
              <a:rPr lang="ru-RU" sz="2000" dirty="0"/>
              <a:t>возможно использование нетрадиционных пластических материалов собственного изготовления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- </a:t>
            </a:r>
            <a:r>
              <a:rPr lang="ru-RU" sz="2000" b="1" dirty="0"/>
              <a:t>это тесто и бумажная масса.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Каждый </a:t>
            </a:r>
            <a:r>
              <a:rPr lang="ru-RU" sz="2000" dirty="0"/>
              <a:t>из перечисленных материалов обладает своими особенностями, которые необходимо учитывать при создании детских творческих работ на занятиях по лепке.</a:t>
            </a:r>
            <a:r>
              <a:rPr lang="ru-RU" dirty="0"/>
              <a:t/>
            </a:r>
            <a:br>
              <a:rPr lang="ru-RU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006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900igr.net/up/datas/154824/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85" y="119552"/>
            <a:ext cx="8712297" cy="65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40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89019" y="1551709"/>
            <a:ext cx="8160326" cy="4405745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endParaRPr lang="ru-RU" sz="1800" dirty="0" smtClean="0"/>
          </a:p>
          <a:p>
            <a:pPr algn="l"/>
            <a:endParaRPr lang="ru-RU" sz="1800" dirty="0"/>
          </a:p>
        </p:txBody>
      </p:sp>
      <p:pic>
        <p:nvPicPr>
          <p:cNvPr id="5" name="Рисунок 4" descr="https://myslide.ru/documents_3/459c98ea8517b709b021cffee21f28cb/img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" b="-1"/>
          <a:stretch/>
        </p:blipFill>
        <p:spPr bwMode="auto">
          <a:xfrm>
            <a:off x="1454727" y="221673"/>
            <a:ext cx="9296400" cy="64146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605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 скатывание </a:t>
            </a:r>
            <a:endParaRPr lang="ru-RU" dirty="0"/>
          </a:p>
        </p:txBody>
      </p:sp>
      <p:pic>
        <p:nvPicPr>
          <p:cNvPr id="5" name="Объект 4" descr="https://myslide.ru/documents_3/459c98ea8517b709b021cffee21f28cb/img5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72"/>
          <a:stretch/>
        </p:blipFill>
        <p:spPr bwMode="auto">
          <a:xfrm>
            <a:off x="484908" y="471056"/>
            <a:ext cx="11249891" cy="6179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665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s://ds02.infourok.ru/uploads/ex/0ad7/0007715e-0a793eb4/hello_html_7ee9ab5f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6" t="14037" r="7740" b="16343"/>
          <a:stretch/>
        </p:blipFill>
        <p:spPr bwMode="auto">
          <a:xfrm>
            <a:off x="2036618" y="182072"/>
            <a:ext cx="8174182" cy="655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71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 скатывание </a:t>
            </a:r>
            <a:endParaRPr lang="ru-RU" dirty="0"/>
          </a:p>
        </p:txBody>
      </p:sp>
      <p:pic>
        <p:nvPicPr>
          <p:cNvPr id="6" name="Объект 5" descr="https://myslide.ru/documents_3/459c98ea8517b709b021cffee21f28cb/img9.jp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38"/>
          <a:stretch/>
        </p:blipFill>
        <p:spPr bwMode="auto">
          <a:xfrm>
            <a:off x="387927" y="166256"/>
            <a:ext cx="11471564" cy="65393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3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http://900igr.net/up/datas/113202/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65" y="170020"/>
            <a:ext cx="8935734" cy="643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46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s://ds03.infourok.ru/uploads/ex/07e0/0003b15f-45585cec/img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"/>
          <a:stretch/>
        </p:blipFill>
        <p:spPr bwMode="auto">
          <a:xfrm>
            <a:off x="1813762" y="277091"/>
            <a:ext cx="8313910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71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4" name="Picture 6" descr="http://lusana.ru/files/2102/573/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941" y="262379"/>
            <a:ext cx="8326582" cy="624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0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ds03.infourok.ru/uploads/ex/07e0/0003b15f-45585cec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36" y="165481"/>
            <a:ext cx="8589818" cy="644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myslide.ru/documents_3/459c98ea8517b709b021cffee21f28cb/img1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192" y="568035"/>
            <a:ext cx="9275615" cy="5818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00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s://myslide.ru/documents_3/459c98ea8517b709b021cffee21f28cb/img13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16046" r="5402" b="4943"/>
          <a:stretch/>
        </p:blipFill>
        <p:spPr bwMode="auto">
          <a:xfrm>
            <a:off x="498763" y="487506"/>
            <a:ext cx="4544292" cy="292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myslide.ru/documents_3/459c98ea8517b709b021cffee21f28cb/img1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4" t="6516" r="4384" b="7016"/>
          <a:stretch/>
        </p:blipFill>
        <p:spPr bwMode="auto">
          <a:xfrm>
            <a:off x="7481454" y="487506"/>
            <a:ext cx="4211777" cy="3045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myslide.ru/documents_3/459c98ea8517b709b021cffee21f28cb/img15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" t="5438" r="-2404" b="10407"/>
          <a:stretch/>
        </p:blipFill>
        <p:spPr bwMode="auto">
          <a:xfrm>
            <a:off x="498763" y="3408218"/>
            <a:ext cx="4876800" cy="2964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myslide.ru/documents_3/459c98ea8517b709b021cffee21f28cb/img16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t="8644" r="7114" b="7145"/>
          <a:stretch/>
        </p:blipFill>
        <p:spPr bwMode="auto">
          <a:xfrm>
            <a:off x="7481455" y="3532909"/>
            <a:ext cx="4211780" cy="284018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903519" y="872836"/>
            <a:ext cx="4824846" cy="50292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Приемы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 лепки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в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err="1" smtClean="0">
                <a:solidFill>
                  <a:srgbClr val="FF0000"/>
                </a:solidFill>
              </a:rPr>
              <a:t>подготови</a:t>
            </a:r>
            <a:r>
              <a:rPr lang="ru-RU" sz="3200" b="1" dirty="0" smtClean="0">
                <a:solidFill>
                  <a:srgbClr val="FF0000"/>
                </a:solidFill>
              </a:rPr>
              <a:t>-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тельной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 группе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1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myslide.ru/documents_3/459c98ea8517b709b021cffee21f28cb/img17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4" t="7438" r="3907" b="6651"/>
          <a:stretch/>
        </p:blipFill>
        <p:spPr bwMode="auto">
          <a:xfrm>
            <a:off x="277090" y="358485"/>
            <a:ext cx="4946074" cy="3467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https://myslide.ru/documents_3/459c98ea8517b709b021cffee21f28cb/img18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" t="8646" r="5021" b="15660"/>
          <a:stretch/>
        </p:blipFill>
        <p:spPr bwMode="auto">
          <a:xfrm>
            <a:off x="3532909" y="3255818"/>
            <a:ext cx="5223857" cy="34055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Объект 6" descr="https://myslide.ru/documents_3/459c98ea8517b709b021cffee21f28cb/img19.jpg"/>
          <p:cNvPicPr>
            <a:picLocks noGrp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1" t="5370" r="7481" b="7506"/>
          <a:stretch/>
        </p:blipFill>
        <p:spPr bwMode="auto">
          <a:xfrm>
            <a:off x="7661564" y="358485"/>
            <a:ext cx="4253346" cy="3317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1972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900igr.net/up/datas/75269/01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5"/>
          <a:stretch/>
        </p:blipFill>
        <p:spPr bwMode="auto">
          <a:xfrm>
            <a:off x="318656" y="0"/>
            <a:ext cx="11416144" cy="676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4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1" y="138546"/>
            <a:ext cx="8007926" cy="1288472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РЕЛЬЕФ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s://sezon-p.ru/files/originals/barelef_rybka_fantazer_7070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8" y="1130992"/>
            <a:ext cx="3713018" cy="507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baby-center.com.ua/images/9_kartiny_iz_plastili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691" y="1124837"/>
            <a:ext cx="4572552" cy="508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8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144" y="665017"/>
            <a:ext cx="10640291" cy="555567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                                         Способы </a:t>
            </a:r>
            <a:r>
              <a:rPr lang="ru-RU" b="1" dirty="0"/>
              <a:t>и приемы </a:t>
            </a:r>
            <a:r>
              <a:rPr lang="ru-RU" b="1" dirty="0" smtClean="0"/>
              <a:t>лепки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70C0"/>
                </a:solidFill>
              </a:rPr>
              <a:t>- скатывание</a:t>
            </a:r>
            <a:r>
              <a:rPr lang="ru-RU" b="1" dirty="0" smtClean="0"/>
              <a:t> </a:t>
            </a:r>
            <a:r>
              <a:rPr lang="ru-RU" dirty="0" smtClean="0"/>
              <a:t>- процесс превращения кусочка пластилина в ровный шарик;</a:t>
            </a:r>
            <a:br>
              <a:rPr lang="ru-RU" dirty="0" smtClean="0"/>
            </a:br>
            <a:r>
              <a:rPr lang="ru-RU" b="1" dirty="0" smtClean="0">
                <a:solidFill>
                  <a:srgbClr val="0070C0"/>
                </a:solidFill>
              </a:rPr>
              <a:t>-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сплющивание</a:t>
            </a:r>
            <a:r>
              <a:rPr lang="ru-RU" dirty="0" smtClean="0"/>
              <a:t> - процесс сдавливания шарика из пластилина, в результате чего он приобретает форму диска или лепёшки;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70C0"/>
                </a:solidFill>
              </a:rPr>
              <a:t>- раскатывание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- когда из кусочка пластилина </a:t>
            </a:r>
            <a:r>
              <a:rPr lang="ru-RU" i="1" dirty="0" smtClean="0"/>
              <a:t>(глины)</a:t>
            </a:r>
            <a:r>
              <a:rPr lang="ru-RU" dirty="0" smtClean="0"/>
              <a:t> получается яйцеобразная или цилиндрическая форма;</a:t>
            </a:r>
            <a:br>
              <a:rPr lang="ru-RU" dirty="0" smtClean="0"/>
            </a:br>
            <a:r>
              <a:rPr lang="ru-RU" b="1" dirty="0" smtClean="0">
                <a:solidFill>
                  <a:srgbClr val="0070C0"/>
                </a:solidFill>
              </a:rPr>
              <a:t>-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прижимание</a:t>
            </a:r>
            <a:r>
              <a:rPr lang="ru-RU" dirty="0" smtClean="0">
                <a:solidFill>
                  <a:srgbClr val="0070C0"/>
                </a:solidFill>
              </a:rPr>
              <a:t> – </a:t>
            </a:r>
            <a:r>
              <a:rPr lang="ru-RU" dirty="0" smtClean="0"/>
              <a:t>процесс соединения деталей друг с другом;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70C0"/>
                </a:solidFill>
              </a:rPr>
              <a:t>- </a:t>
            </a:r>
            <a:r>
              <a:rPr lang="ru-RU" b="1" dirty="0" err="1" smtClean="0">
                <a:solidFill>
                  <a:srgbClr val="0070C0"/>
                </a:solidFill>
              </a:rPr>
              <a:t>прищипывание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/>
              <a:t>- детали будто </a:t>
            </a:r>
            <a:r>
              <a:rPr lang="ru-RU" i="1" dirty="0"/>
              <a:t>«выщипываются»</a:t>
            </a:r>
            <a:r>
              <a:rPr lang="ru-RU" dirty="0"/>
              <a:t> из цельного куска;</a:t>
            </a:r>
            <a:br>
              <a:rPr lang="ru-RU" dirty="0"/>
            </a:br>
            <a:r>
              <a:rPr lang="ru-RU" b="1" dirty="0" smtClean="0">
                <a:solidFill>
                  <a:srgbClr val="0070C0"/>
                </a:solidFill>
              </a:rPr>
              <a:t>-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оттягивание</a:t>
            </a:r>
            <a:r>
              <a:rPr lang="ru-RU" dirty="0" smtClean="0"/>
              <a:t> </a:t>
            </a:r>
            <a:r>
              <a:rPr lang="ru-RU" dirty="0"/>
              <a:t>- прежде чем вылепить какую-то мелкую деталь, нужно оттянуть часть пластичного материала;</a:t>
            </a:r>
            <a:br>
              <a:rPr lang="ru-RU" dirty="0"/>
            </a:br>
            <a:r>
              <a:rPr lang="ru-RU" b="1" dirty="0" smtClean="0">
                <a:solidFill>
                  <a:srgbClr val="0070C0"/>
                </a:solidFill>
              </a:rPr>
              <a:t>-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вдавливание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/>
              <a:t>– прием, для получения полой формы;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70C0"/>
                </a:solidFill>
              </a:rPr>
              <a:t>- заглаживание</a:t>
            </a:r>
            <a:r>
              <a:rPr lang="ru-RU" b="1" dirty="0" smtClean="0"/>
              <a:t> </a:t>
            </a:r>
            <a:r>
              <a:rPr lang="ru-RU" dirty="0"/>
              <a:t>- приём, необходимый при </a:t>
            </a:r>
            <a:r>
              <a:rPr lang="ru-RU" b="1" dirty="0"/>
              <a:t>лепке</a:t>
            </a:r>
            <a:r>
              <a:rPr lang="ru-RU" dirty="0"/>
              <a:t> плоских поверхностей, для сглаживания изгибов и исправления недочётов в работе. Выполняется он кончиками пальцев или стеками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262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491</TotalTime>
  <Words>50</Words>
  <Application>Microsoft Office PowerPoint</Application>
  <PresentationFormat>Произвольный</PresentationFormat>
  <Paragraphs>17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Натуральные материалы</vt:lpstr>
      <vt:lpstr>ЛЕПКА В ДЕТСКОМ САДУ</vt:lpstr>
      <vt:lpstr>                          ПЛАН - Задачи обучения лепке в ДОУ по программе Н.Е.Вераксы (отв.Е.Г.Гусакова)  - Особенности работы с глиной (отв.С.М.Гальцева)  - Показ НОД по лепке во второй группе раннего возраста «Пирамидка» (отв.М.С.Алимова)  - Показ НОД по лепке «Щенок» в старшей группе (отв.Т.А.Крюкова)  - Рефлексия, практическое задание.</vt:lpstr>
      <vt:lpstr>Лепка - один из видов изобразительного творчества, в котором из пластических материалов создаются объёмные формы, образы или целые композиции. </vt:lpstr>
      <vt:lpstr>В ФГОС ДО лепка относится к разделу художественно – эстетическое развитие, что предполагает развитие предпосылок ценностно-смыслового восприятия и понимания произведений искусства (словесного, музыкального, изобразительного, мира природы;  становление эстетического отношения к окружающему миру; формирование элементарных представлений о видах искусства; восприятие музыки, художественной литературы, фольклора; стимулирование сопереживания персонажам художественных произведений; реализацию самостоятельной творческой деятельности детей (изобразительной, конструктивно-модельной, музыкальной и др.) </vt:lpstr>
      <vt:lpstr>Материалы для занятий лепкой в ДОУ Для лепки в детском саду могут быть использованы мягкие пластические материалы  - глина,  - детский цветной пластилин,  - технический пластилин.   Также возможно использование нетрадиционных пластических материалов собственного изготовления  - это тесто и бумажная масса.  Каждый из перечисленных материалов обладает своими особенностями, которые необходимо учитывать при создании детских творческих работ на занятиях по лепке. </vt:lpstr>
      <vt:lpstr>Презентация PowerPoint</vt:lpstr>
      <vt:lpstr> </vt:lpstr>
      <vt:lpstr>Прием скатывание </vt:lpstr>
      <vt:lpstr>Презентация PowerPoint</vt:lpstr>
      <vt:lpstr>Прием скатывание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Приемы  лепки  в  подготови- тельной  группе</vt:lpstr>
      <vt:lpstr>Презентация PowerPoint</vt:lpstr>
      <vt:lpstr>Презентация PowerPoint</vt:lpstr>
      <vt:lpstr>РЕЛЬЕФ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Игорь</cp:lastModifiedBy>
  <cp:revision>31</cp:revision>
  <dcterms:created xsi:type="dcterms:W3CDTF">2018-02-19T14:19:19Z</dcterms:created>
  <dcterms:modified xsi:type="dcterms:W3CDTF">2018-03-19T19:42:55Z</dcterms:modified>
</cp:coreProperties>
</file>