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3" r:id="rId6"/>
    <p:sldId id="261" r:id="rId7"/>
    <p:sldId id="264" r:id="rId8"/>
    <p:sldId id="265" r:id="rId9"/>
    <p:sldId id="267" r:id="rId10"/>
    <p:sldId id="260" r:id="rId11"/>
    <p:sldId id="278" r:id="rId12"/>
    <p:sldId id="279" r:id="rId13"/>
    <p:sldId id="280" r:id="rId14"/>
    <p:sldId id="268" r:id="rId15"/>
    <p:sldId id="270" r:id="rId16"/>
    <p:sldId id="276" r:id="rId17"/>
    <p:sldId id="269" r:id="rId18"/>
    <p:sldId id="273" r:id="rId19"/>
    <p:sldId id="274" r:id="rId20"/>
    <p:sldId id="272" r:id="rId21"/>
    <p:sldId id="271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7"/>
    <a:srgbClr val="FFFFCC"/>
    <a:srgbClr val="D0E8F0"/>
    <a:srgbClr val="C2E2EC"/>
    <a:srgbClr val="87C7D9"/>
    <a:srgbClr val="93CDDD"/>
    <a:srgbClr val="C8E5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1" autoAdjust="0"/>
    <p:restoredTop sz="93258" autoAdjust="0"/>
  </p:normalViewPr>
  <p:slideViewPr>
    <p:cSldViewPr>
      <p:cViewPr varScale="1">
        <p:scale>
          <a:sx n="68" d="100"/>
          <a:sy n="68" d="100"/>
        </p:scale>
        <p:origin x="144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1D26C-078A-4A09-852B-CE7A4C44C0FF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1645C-B62D-4923-81DF-6C0665616D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59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1645C-B62D-4923-81DF-6C0665616D6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775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1645C-B62D-4923-81DF-6C0665616D6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487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jpeg"/><Relationship Id="rId4" Type="http://schemas.openxmlformats.org/officeDocument/2006/relationships/image" Target="../media/image15.jpeg"/><Relationship Id="rId9" Type="http://schemas.openxmlformats.org/officeDocument/2006/relationships/hyperlink" Target="#Par208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7C7D9"/>
            </a:gs>
            <a:gs pos="50000">
              <a:srgbClr val="C2E2EC"/>
            </a:gs>
            <a:gs pos="100000">
              <a:srgbClr val="D0E8F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924944"/>
            <a:ext cx="8280920" cy="273630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tx1"/>
                </a:solidFill>
              </a:rPr>
              <a:t>Подготовка педагогических работников</a:t>
            </a:r>
            <a:r>
              <a:rPr lang="ru-RU" sz="5400" b="1" dirty="0" smtClean="0">
                <a:solidFill>
                  <a:schemeClr val="tx1"/>
                </a:solidFill>
              </a:rPr>
              <a:t/>
            </a:r>
            <a:br>
              <a:rPr lang="ru-RU" sz="5400" b="1" dirty="0" smtClean="0">
                <a:solidFill>
                  <a:schemeClr val="tx1"/>
                </a:solidFill>
              </a:rPr>
            </a:br>
            <a:r>
              <a:rPr lang="ru-RU" sz="5400" b="1" dirty="0" smtClean="0">
                <a:solidFill>
                  <a:schemeClr val="tx1"/>
                </a:solidFill>
              </a:rPr>
              <a:t>к аттестации в МДОУ «Детский сад № 3 «Незабудка» </a:t>
            </a:r>
            <a:endParaRPr lang="ru-RU" sz="5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11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9411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5555" y="1700808"/>
            <a:ext cx="8208912" cy="2215991"/>
          </a:xfrm>
          <a:prstGeom prst="rect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endParaRPr lang="ru-RU" sz="2800" b="1" dirty="0" smtClean="0"/>
          </a:p>
          <a:p>
            <a:pPr algn="just"/>
            <a:r>
              <a:rPr lang="ru-RU" b="1" u="sng" dirty="0" smtClean="0"/>
              <a:t>АТТЕСТАЦИЯ  ПЕДАГОГОВ  </a:t>
            </a:r>
            <a:r>
              <a:rPr lang="ru-RU" b="1" dirty="0" smtClean="0"/>
              <a:t>- комплексная </a:t>
            </a:r>
            <a:r>
              <a:rPr lang="ru-RU" b="1" dirty="0"/>
              <a:t>оценка уровня квалификации, </a:t>
            </a:r>
            <a:r>
              <a:rPr lang="ru-RU" b="1" dirty="0" smtClean="0"/>
              <a:t>педагогического профессионализма </a:t>
            </a:r>
            <a:r>
              <a:rPr lang="ru-RU" b="1" dirty="0"/>
              <a:t>и продуктивности деятельности работников </a:t>
            </a:r>
            <a:r>
              <a:rPr lang="ru-RU" b="1" dirty="0" smtClean="0"/>
              <a:t>образовательных </a:t>
            </a:r>
            <a:r>
              <a:rPr lang="ru-RU" b="1" dirty="0"/>
              <a:t>учреждений. </a:t>
            </a:r>
            <a:endParaRPr lang="ru-RU" b="1" dirty="0" smtClean="0"/>
          </a:p>
          <a:p>
            <a:pPr algn="just"/>
            <a:endParaRPr lang="ru-RU" b="1" dirty="0" smtClean="0"/>
          </a:p>
          <a:p>
            <a:pPr algn="r"/>
            <a:r>
              <a:rPr lang="ru-RU" b="1" i="1" dirty="0" smtClean="0"/>
              <a:t>Педагогический словарь</a:t>
            </a:r>
          </a:p>
          <a:p>
            <a:pPr algn="r"/>
            <a:endParaRPr lang="ru-RU" sz="2000" i="1" dirty="0"/>
          </a:p>
        </p:txBody>
      </p:sp>
      <p:pic>
        <p:nvPicPr>
          <p:cNvPr id="1026" name="Picture 2" descr="&amp;Kcy;&amp;acy;&amp;lcy;&amp;iecy;&amp;ncy;&amp;dcy;&amp;acy;&amp;rcy;&amp;ncy;&amp;ocy;&amp;iecy; &amp;pcy;&amp;lcy;&amp;acy;&amp;ncy;&amp;icy;&amp;rcy;&amp;ocy;&amp;vcy;&amp;acy;&amp;ncy;&amp;icy;&amp;iecy; &amp;vcy; &amp;scy;&amp;rcy;&amp;iecy;&amp;dcy;&amp;ncy;&amp;iecy;&amp;jcy; &amp;gcy;&amp;rcy;&amp;ucy;&amp;pcy;&amp;pcy;&amp;iecy; &amp;ncy;&amp;acy; &amp;kcy;&amp;ocy;&amp;ncy;&amp;iecy;&amp;tscy; &amp;fcy;&amp;iecy;&amp;vcy;&amp;rcy;&amp;acy;&amp;lcy;&amp;softcy; 2014 - &amp;Scy;&amp;icy;&amp;scy;&amp;tcy;&amp;iecy;&amp;mcy;&amp;acy; - forum.cargofon.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70448"/>
            <a:ext cx="2276901" cy="177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-media-cache-ak0.pinimg.com/236x/b4/ee/a2/b4eea2ca62587823f182ec43ed880c3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99164"/>
            <a:ext cx="1998186" cy="199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dn.st100sp.com/cache_pictures/007758125/thumb1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844" y="4217525"/>
            <a:ext cx="1730268" cy="248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303747" y="548680"/>
            <a:ext cx="4752528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ЧТО ТАКОЕ АТТЕСТАЦИЯ </a:t>
            </a:r>
            <a:r>
              <a:rPr lang="ru-RU" sz="4400" b="1" dirty="0" smtClean="0"/>
              <a:t>?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365583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043" y="44870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5118" y="640232"/>
            <a:ext cx="5491083" cy="1015663"/>
          </a:xfrm>
          <a:prstGeom prst="rect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АТТЕСТАЦИЯ ПЕДАГОГИЧЕСКИХ РАБОТНИКОВ</a:t>
            </a:r>
          </a:p>
          <a:p>
            <a:pPr algn="ctr"/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9117" y="4297137"/>
            <a:ext cx="2284505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Постановление Правительства РФ от </a:t>
            </a:r>
            <a:r>
              <a:rPr lang="ru-RU" b="1" dirty="0" smtClean="0"/>
              <a:t>28.07.2018 </a:t>
            </a:r>
            <a:r>
              <a:rPr lang="ru-RU" b="1" dirty="0"/>
              <a:t>№ </a:t>
            </a:r>
            <a:r>
              <a:rPr lang="ru-RU" b="1" dirty="0" smtClean="0"/>
              <a:t>884 </a:t>
            </a:r>
            <a:r>
              <a:rPr lang="ru-RU" dirty="0" smtClean="0"/>
              <a:t> 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855118" y="1655895"/>
            <a:ext cx="152610" cy="35909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594449" y="1655895"/>
            <a:ext cx="1072805" cy="264124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171243" y="4297137"/>
            <a:ext cx="4781400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Приказ </a:t>
            </a:r>
            <a:r>
              <a:rPr lang="ru-RU" b="1" dirty="0" err="1" smtClean="0"/>
              <a:t>Минздравсоцразвития</a:t>
            </a:r>
            <a:r>
              <a:rPr lang="ru-RU" b="1" dirty="0" smtClean="0"/>
              <a:t> России от 26.08.2010 № 761 н </a:t>
            </a:r>
            <a:r>
              <a:rPr lang="ru-RU" dirty="0" smtClean="0"/>
              <a:t>«Об утверждении Единого квалификационного  справочника должностей руководителей, специалистов и служащих, раздел «Квалификационные характеристики должностей работников образования»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08043" y="2014985"/>
            <a:ext cx="4143703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Приказ Министерства образования и науки РФ от </a:t>
            </a:r>
            <a:r>
              <a:rPr lang="ru-RU" b="1" dirty="0" smtClean="0"/>
              <a:t>1 сентября 2023</a:t>
            </a:r>
            <a:r>
              <a:rPr lang="ru-RU" b="1" dirty="0"/>
              <a:t> г. </a:t>
            </a:r>
            <a:r>
              <a:rPr lang="ru-RU" b="1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«Об утверждении Порядка проведения аттестации педагогических работников организаций, осуществляющих образовательную деятельность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43807" y="4435636"/>
            <a:ext cx="1113853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Требования ФГОС к педагогическим кадрам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7238526" y="1655895"/>
            <a:ext cx="107675" cy="35908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3563888" y="1655895"/>
            <a:ext cx="864096" cy="277974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1475656" y="1655895"/>
            <a:ext cx="1064144" cy="264124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49117" y="2015291"/>
            <a:ext cx="4451541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Федеральный закон «Об </a:t>
            </a:r>
            <a:r>
              <a:rPr lang="ru-RU" b="1" dirty="0"/>
              <a:t>образовании в Российской </a:t>
            </a:r>
            <a:r>
              <a:rPr lang="ru-RU" b="1" dirty="0" smtClean="0"/>
              <a:t>Федерации» </a:t>
            </a:r>
            <a:r>
              <a:rPr lang="ru-RU" b="1" dirty="0"/>
              <a:t>№ 273 </a:t>
            </a:r>
            <a:r>
              <a:rPr lang="ru-RU" b="1" dirty="0" smtClean="0"/>
              <a:t>от </a:t>
            </a:r>
            <a:r>
              <a:rPr lang="ru-RU" b="1" dirty="0" smtClean="0"/>
              <a:t>29.12.2012 г.</a:t>
            </a:r>
            <a:r>
              <a:rPr lang="ru-RU" dirty="0" smtClean="0"/>
              <a:t> </a:t>
            </a:r>
            <a:r>
              <a:rPr lang="ru-RU" dirty="0"/>
              <a:t> </a:t>
            </a:r>
            <a:r>
              <a:rPr lang="ru-RU" dirty="0"/>
              <a:t> </a:t>
            </a:r>
            <a:r>
              <a:rPr lang="ru-RU" dirty="0" smtClean="0"/>
              <a:t>«</a:t>
            </a:r>
            <a:r>
              <a:rPr lang="ru-RU" dirty="0" smtClean="0"/>
              <a:t>Об образовании в РФ»</a:t>
            </a:r>
          </a:p>
          <a:p>
            <a:pPr algn="just"/>
            <a:r>
              <a:rPr lang="ru-RU" b="1" dirty="0" smtClean="0"/>
              <a:t> </a:t>
            </a:r>
            <a:endParaRPr lang="ru-RU" b="1" dirty="0" smtClean="0"/>
          </a:p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026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9174" y="3218852"/>
            <a:ext cx="3168352" cy="184665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2000" b="1" dirty="0" smtClean="0"/>
              <a:t>Подтверждение </a:t>
            </a:r>
            <a:r>
              <a:rPr lang="ru-RU" sz="2000" b="1" dirty="0"/>
              <a:t>соответствия </a:t>
            </a:r>
            <a:r>
              <a:rPr lang="ru-RU" sz="2000" b="1" dirty="0" smtClean="0"/>
              <a:t>педагогов занимаемым должностям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09294" y="4614692"/>
            <a:ext cx="3312368" cy="18774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2000" b="1" dirty="0" smtClean="0"/>
              <a:t> квалификационной </a:t>
            </a:r>
            <a:r>
              <a:rPr lang="ru-RU" sz="2000" b="1" dirty="0" smtClean="0"/>
              <a:t>категории </a:t>
            </a:r>
          </a:p>
          <a:p>
            <a:pPr algn="ctr"/>
            <a:r>
              <a:rPr lang="ru-RU" sz="2000" b="1" dirty="0" smtClean="0"/>
              <a:t>(педагог-наставник, педагог-методист)</a:t>
            </a:r>
            <a:endParaRPr lang="ru-RU" sz="2000" b="1" dirty="0" smtClean="0"/>
          </a:p>
          <a:p>
            <a:pPr algn="ctr"/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831232" y="1219211"/>
            <a:ext cx="5431615" cy="83099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ЦЕЛИ</a:t>
            </a:r>
          </a:p>
          <a:p>
            <a:pPr algn="ctr"/>
            <a:r>
              <a:rPr lang="ru-RU" sz="2400" b="1" dirty="0" smtClean="0"/>
              <a:t>аттестации </a:t>
            </a:r>
            <a:r>
              <a:rPr lang="ru-RU" sz="2400" b="1" dirty="0"/>
              <a:t>педагогических работников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1831232" y="2050208"/>
            <a:ext cx="25152" cy="116864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965919" y="2050208"/>
            <a:ext cx="0" cy="68704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5309735" y="2737255"/>
            <a:ext cx="3312368" cy="18774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sz="2000" b="1" dirty="0" smtClean="0"/>
              <a:t>Установление </a:t>
            </a:r>
            <a:r>
              <a:rPr lang="ru-RU" sz="2000" b="1" dirty="0"/>
              <a:t>квалификационной </a:t>
            </a:r>
            <a:r>
              <a:rPr lang="ru-RU" sz="2000" b="1" dirty="0" smtClean="0"/>
              <a:t>категории </a:t>
            </a:r>
          </a:p>
          <a:p>
            <a:pPr algn="ctr"/>
            <a:r>
              <a:rPr lang="ru-RU" sz="2000" b="1" dirty="0" smtClean="0"/>
              <a:t>(первой, высшей)</a:t>
            </a:r>
          </a:p>
          <a:p>
            <a:pPr algn="ctr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2395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22506" y="825775"/>
            <a:ext cx="4570995" cy="70788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/>
              <a:t>ЗАДАЧИ</a:t>
            </a:r>
          </a:p>
          <a:p>
            <a:pPr algn="ctr"/>
            <a:r>
              <a:rPr lang="ru-RU" sz="2000" b="1" dirty="0" smtClean="0"/>
              <a:t>аттестации </a:t>
            </a:r>
            <a:r>
              <a:rPr lang="ru-RU" sz="2000" b="1" dirty="0"/>
              <a:t>педагогических работников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556792"/>
            <a:ext cx="8280920" cy="4801314"/>
          </a:xfrm>
          <a:prstGeom prst="rect">
            <a:avLst/>
          </a:prstGeom>
          <a:solidFill>
            <a:srgbClr val="FFFFE7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/>
              <a:t>а) стимулирование целенаправленного, непрерывного повышения уровня квалификации педагогических работников, их методологической культуры, профессионального, личностного и карьерного роста;</a:t>
            </a:r>
          </a:p>
          <a:p>
            <a:r>
              <a:rPr lang="ru-RU" dirty="0"/>
              <a:t>б) определение необходимости дополнительного профессионального образования педагогических работников;</a:t>
            </a:r>
          </a:p>
          <a:p>
            <a:r>
              <a:rPr lang="ru-RU" dirty="0"/>
              <a:t>в) повышение эффективности и качества педагогической деятельности;</a:t>
            </a:r>
          </a:p>
          <a:p>
            <a:r>
              <a:rPr lang="ru-RU" dirty="0"/>
              <a:t>г) выявление перспектив использования потенциальных возможностей педагогических работников, в том числе в целях организации (осуществления) методической помощи (поддержки) и наставнической деятельности в образовательной организации;</a:t>
            </a:r>
          </a:p>
          <a:p>
            <a:r>
              <a:rPr lang="ru-RU" dirty="0"/>
              <a:t>д) учет требований федеральных государственных образовательных стандартов к кадровым условиям реализации образовательных программ при формировании кадрового состава организаций;</a:t>
            </a:r>
          </a:p>
          <a:p>
            <a:r>
              <a:rPr lang="ru-RU" dirty="0"/>
              <a:t>е) обеспечение дифференциации оплаты труда педагогических работников с учетом установленных квалификационных категорий, объема их преподавательской (педагогической) работы либо дополнительной работы.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064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188" y="332656"/>
            <a:ext cx="3846771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Подтверждение </a:t>
            </a:r>
            <a:r>
              <a:rPr lang="ru-RU" b="1" dirty="0"/>
              <a:t>соответствия </a:t>
            </a:r>
            <a:r>
              <a:rPr lang="ru-RU" b="1" dirty="0" smtClean="0"/>
              <a:t>педагогов занимаемым должностям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60032" y="332656"/>
            <a:ext cx="396044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Установление </a:t>
            </a:r>
            <a:r>
              <a:rPr lang="ru-RU" b="1" dirty="0"/>
              <a:t>квалификационной </a:t>
            </a:r>
            <a:r>
              <a:rPr lang="ru-RU" b="1" dirty="0" smtClean="0"/>
              <a:t>категории </a:t>
            </a:r>
          </a:p>
          <a:p>
            <a:pPr algn="ctr"/>
            <a:r>
              <a:rPr lang="ru-RU" b="1" dirty="0" smtClean="0"/>
              <a:t>(первой, высшей)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5188" y="1274240"/>
            <a:ext cx="3846769" cy="44494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один </a:t>
            </a:r>
            <a:r>
              <a:rPr lang="ru-RU" dirty="0"/>
              <a:t>раз в пять </a:t>
            </a:r>
            <a:r>
              <a:rPr lang="ru-RU" dirty="0" smtClean="0"/>
              <a:t>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Аттестация проводится в соответствии с распорядительным актом работодателя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Аттестацию осуществляют аттестационные комиссии, </a:t>
            </a:r>
            <a:r>
              <a:rPr lang="ru-RU" dirty="0"/>
              <a:t>самостоятельно </a:t>
            </a:r>
            <a:r>
              <a:rPr lang="ru-RU" dirty="0" smtClean="0"/>
              <a:t>формируемые в образовательном учреждении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1273844"/>
            <a:ext cx="3960440" cy="29546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ru-RU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по </a:t>
            </a:r>
            <a:r>
              <a:rPr lang="ru-RU" dirty="0"/>
              <a:t>желанию </a:t>
            </a:r>
            <a:r>
              <a:rPr lang="ru-RU" dirty="0" smtClean="0"/>
              <a:t>педагогов </a:t>
            </a:r>
            <a:r>
              <a:rPr lang="ru-RU" sz="1600" i="1" dirty="0" smtClean="0"/>
              <a:t> </a:t>
            </a:r>
            <a:endParaRPr lang="ru-RU" sz="1600" i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Аттестация проводится на основании заявления работника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Аттестацию осуществляют аттестационные комиссии, формируемые </a:t>
            </a:r>
            <a:r>
              <a:rPr lang="ru-RU" dirty="0"/>
              <a:t>уполномоченными органами государственной власти субъектов </a:t>
            </a:r>
            <a:r>
              <a:rPr lang="ru-RU" dirty="0" smtClean="0"/>
              <a:t>Российской Федерации</a:t>
            </a:r>
          </a:p>
          <a:p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115616" y="6215246"/>
            <a:ext cx="7056784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/>
              <a:t>н</a:t>
            </a:r>
            <a:r>
              <a:rPr lang="ru-RU" b="1" dirty="0" smtClean="0"/>
              <a:t>а основании  </a:t>
            </a:r>
            <a:r>
              <a:rPr lang="ru-RU" b="1" dirty="0" smtClean="0">
                <a:solidFill>
                  <a:srgbClr val="FF0000"/>
                </a:solidFill>
              </a:rPr>
              <a:t>оценки</a:t>
            </a:r>
            <a:r>
              <a:rPr lang="ru-RU" sz="1600" b="1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профессиональной деятельности </a:t>
            </a:r>
            <a:r>
              <a:rPr lang="ru-RU" b="1" dirty="0" smtClean="0"/>
              <a:t>педагогов</a:t>
            </a:r>
            <a:endParaRPr lang="ru-RU" b="1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1115616" y="5460001"/>
            <a:ext cx="0" cy="75524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8100392" y="5428828"/>
            <a:ext cx="0" cy="78641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4860032" y="4246357"/>
            <a:ext cx="3960440" cy="14773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квалификационные </a:t>
            </a:r>
            <a:r>
              <a:rPr lang="ru-RU" dirty="0"/>
              <a:t>категории, установленные педагогическим работникам организаций, </a:t>
            </a:r>
            <a:r>
              <a:rPr lang="ru-RU" dirty="0" smtClean="0"/>
              <a:t>  </a:t>
            </a:r>
            <a:r>
              <a:rPr lang="ru-RU" dirty="0"/>
              <a:t>сохраняются в течение срока, на который они были установлены.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422859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732477" y="1000561"/>
            <a:ext cx="597666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О</a:t>
            </a:r>
            <a:r>
              <a:rPr lang="ru-RU" b="1" dirty="0" smtClean="0"/>
              <a:t>ценка</a:t>
            </a:r>
            <a:r>
              <a:rPr lang="ru-RU" sz="1600" b="1" dirty="0" smtClean="0"/>
              <a:t> </a:t>
            </a:r>
            <a:r>
              <a:rPr lang="ru-RU" b="1" dirty="0" smtClean="0"/>
              <a:t>профессиональной деятельности при подтверждении </a:t>
            </a:r>
            <a:r>
              <a:rPr lang="ru-RU" b="1" dirty="0"/>
              <a:t>соответствия занимаемым </a:t>
            </a:r>
            <a:r>
              <a:rPr lang="ru-RU" b="1" dirty="0" smtClean="0"/>
              <a:t>должностям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982582"/>
            <a:ext cx="7123870" cy="3724096"/>
          </a:xfrm>
          <a:prstGeom prst="rect">
            <a:avLst/>
          </a:prstGeom>
          <a:solidFill>
            <a:srgbClr val="FFFFE7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на педагогического работника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(составляется работодателем)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одним из пунктов которого является мотивированная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всесторонняя и объективная оценка профессиональных, деловых качеств, результатов профессиональной деятельности педагогического работника по выполнению трудовых обязанностей, возложенных на него трудовым договором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ополнительные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сведения, представленные самим педагогическим работником, характеризующие его профессиональную деятельность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20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1732477" y="1392080"/>
            <a:ext cx="1" cy="58620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85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971296" y="414103"/>
            <a:ext cx="583264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О</a:t>
            </a:r>
            <a:r>
              <a:rPr lang="ru-RU" b="1" dirty="0" smtClean="0"/>
              <a:t>ценка</a:t>
            </a:r>
            <a:r>
              <a:rPr lang="ru-RU" sz="1600" b="1" dirty="0" smtClean="0"/>
              <a:t> </a:t>
            </a:r>
            <a:r>
              <a:rPr lang="ru-RU" b="1" dirty="0" smtClean="0"/>
              <a:t>профессиональной деятельности при установлении первой квалификационной категории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5123" y="1394718"/>
            <a:ext cx="8064896" cy="4832092"/>
          </a:xfrm>
          <a:prstGeom prst="rect">
            <a:avLst/>
          </a:prstGeom>
          <a:solidFill>
            <a:srgbClr val="FFFFE7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стабильные положительные результаты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воспитанниками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по итогам мониторингов, проводимых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стабильные положительные результаты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 воспитанниками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по итогам мониторинга системы образования, проводимого в порядке, установленном постановлением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Российской Федерации от 5 августа 2013 г. № 662*(5);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способностей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научной (интеллектуальной), творческой, физкультурно-спортивной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вклад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повышение качества образования,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методов обучения и воспитания,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транслирование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педагогических коллективах опыта практических результатов своей профессиональной деятельности,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участие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 методически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объединений педагогических работников организации.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980141" y="780740"/>
            <a:ext cx="1" cy="58620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57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980141" y="352161"/>
            <a:ext cx="5832648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О</a:t>
            </a:r>
            <a:r>
              <a:rPr lang="ru-RU" b="1" dirty="0" smtClean="0"/>
              <a:t>ценка</a:t>
            </a:r>
            <a:r>
              <a:rPr lang="ru-RU" sz="1600" b="1" dirty="0" smtClean="0"/>
              <a:t> </a:t>
            </a:r>
            <a:r>
              <a:rPr lang="ru-RU" b="1" dirty="0" smtClean="0"/>
              <a:t>профессиональной деятельности при установлении высшей квалификационной категории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5123" y="1394718"/>
            <a:ext cx="8064896" cy="5078313"/>
          </a:xfrm>
          <a:prstGeom prst="rect">
            <a:avLst/>
          </a:prstGeom>
          <a:solidFill>
            <a:srgbClr val="FFFFE7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воспитанниками положительной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динамики результатов освоения образовательных программ по итогам мониторингов, проводимых организацией;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воспитанниками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освоения образовательных программ по итогам мониторинга системы образования, проводимого в порядке, установленном постановлением Правительства Российской Федерации от 5 августа 2013 г. № 662*(5);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научной (интеллектуальной), творческой, физкультурно-спортивной деятельности, а также их участия в олимпиадах, конкурсах, фестивалях, соревнованиях;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вклад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повышение качества образования,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методов обучения и воспитания,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продуктивное использование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новых образовательных технологий,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транслирование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педагогических коллективах опыта практических результатов своей профессиональной деятельности, в том числе экспериментальной и инновационной;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участие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работе методических объединений педагогических работников организаций, в разработке программно-методического сопровождения образовательного процесса, профессиональных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конкурсах.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1980141" y="780740"/>
            <a:ext cx="1" cy="58620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13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188" y="332656"/>
            <a:ext cx="3846771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Подтверждение </a:t>
            </a:r>
            <a:r>
              <a:rPr lang="ru-RU" b="1" dirty="0"/>
              <a:t>соответствия </a:t>
            </a:r>
            <a:r>
              <a:rPr lang="ru-RU" b="1" dirty="0" smtClean="0"/>
              <a:t>педагогов занимаемым должностям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30633" y="355823"/>
            <a:ext cx="390414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Установление </a:t>
            </a:r>
            <a:r>
              <a:rPr lang="ru-RU" b="1" dirty="0"/>
              <a:t>квалификационной </a:t>
            </a:r>
            <a:r>
              <a:rPr lang="ru-RU" b="1" dirty="0" smtClean="0"/>
              <a:t>категории </a:t>
            </a:r>
          </a:p>
          <a:p>
            <a:pPr algn="ctr"/>
            <a:r>
              <a:rPr lang="ru-RU" b="1" dirty="0" smtClean="0"/>
              <a:t>(первой, высшей)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5185" y="1218354"/>
            <a:ext cx="3846771" cy="52475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400" b="1" dirty="0" smtClean="0"/>
          </a:p>
          <a:p>
            <a:pPr algn="ctr"/>
            <a:endParaRPr lang="ru-RU" sz="400" b="1" dirty="0"/>
          </a:p>
          <a:p>
            <a:pPr algn="ctr"/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!!! </a:t>
            </a:r>
            <a:r>
              <a:rPr lang="ru-RU" b="1" dirty="0" smtClean="0"/>
              <a:t>   Аттестации не подлежат:</a:t>
            </a:r>
            <a:endParaRPr lang="ru-RU" sz="400" b="1" dirty="0" smtClean="0"/>
          </a:p>
          <a:p>
            <a:pPr algn="ctr"/>
            <a:endParaRPr lang="ru-RU" sz="2200" b="1" dirty="0" smtClean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/>
              <a:t>п</a:t>
            </a:r>
            <a:r>
              <a:rPr lang="ru-RU" sz="1600" b="1" dirty="0" smtClean="0"/>
              <a:t>едагоги, имеющие квалификационные категории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/>
              <a:t>проработавшие </a:t>
            </a:r>
            <a:r>
              <a:rPr lang="ru-RU" sz="1600" b="1" dirty="0"/>
              <a:t>в занимаемой должности менее двух лет в организации, в которой проводится аттестация;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/>
              <a:t>беременные </a:t>
            </a:r>
            <a:r>
              <a:rPr lang="ru-RU" sz="1600" b="1" dirty="0"/>
              <a:t>женщины;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/>
              <a:t>женщины</a:t>
            </a:r>
            <a:r>
              <a:rPr lang="ru-RU" sz="1600" b="1" dirty="0"/>
              <a:t>, находящиеся в отпуске по беременности и </a:t>
            </a:r>
            <a:r>
              <a:rPr lang="ru-RU" sz="1600" b="1" dirty="0" smtClean="0"/>
              <a:t>родам</a:t>
            </a:r>
            <a:r>
              <a:rPr lang="ru-RU" sz="1600" i="1" dirty="0" smtClean="0"/>
              <a:t>;</a:t>
            </a:r>
            <a:endParaRPr lang="ru-RU" sz="1600" i="1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/>
              <a:t>лица</a:t>
            </a:r>
            <a:r>
              <a:rPr lang="ru-RU" sz="1600" b="1" dirty="0"/>
              <a:t>, находящиеся в отпуске по уходу за ребенком до достижения им возраста трех </a:t>
            </a:r>
            <a:r>
              <a:rPr lang="ru-RU" sz="1600" b="1" dirty="0" smtClean="0"/>
              <a:t>лет</a:t>
            </a:r>
            <a:r>
              <a:rPr lang="ru-RU" sz="1600" b="1" dirty="0"/>
              <a:t> </a:t>
            </a:r>
            <a:r>
              <a:rPr lang="ru-RU" sz="1600" i="1" dirty="0" smtClean="0"/>
              <a:t>;</a:t>
            </a:r>
            <a:endParaRPr lang="ru-RU" sz="1600" b="1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/>
              <a:t>отсутствовавшие </a:t>
            </a:r>
            <a:r>
              <a:rPr lang="ru-RU" sz="1600" b="1" dirty="0"/>
              <a:t>на рабочем месте более</a:t>
            </a:r>
            <a:r>
              <a:rPr lang="ru-RU" sz="1600" b="1" u="sng" dirty="0"/>
              <a:t> четырех месяцев подряд </a:t>
            </a:r>
            <a:r>
              <a:rPr lang="ru-RU" sz="1600" b="1" dirty="0"/>
              <a:t>в связи с </a:t>
            </a:r>
            <a:r>
              <a:rPr lang="ru-RU" sz="1600" b="1" dirty="0" smtClean="0"/>
              <a:t>заболеванием</a:t>
            </a:r>
            <a:endParaRPr lang="ru-RU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1301858"/>
            <a:ext cx="3845342" cy="54168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ru-RU" sz="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dirty="0" smtClean="0"/>
              <a:t>Заявления </a:t>
            </a:r>
            <a:r>
              <a:rPr lang="ru-RU" sz="1500" b="1" dirty="0"/>
              <a:t>о проведении аттестации подаются </a:t>
            </a:r>
            <a:r>
              <a:rPr lang="ru-RU" sz="1500" b="1" dirty="0" smtClean="0"/>
              <a:t>работниками </a:t>
            </a:r>
            <a:r>
              <a:rPr lang="ru-RU" sz="1500" b="1" dirty="0"/>
              <a:t>независимо от продолжительности работы в организации, в том числе в период нахождения в отпуске по уходу за </a:t>
            </a:r>
            <a:r>
              <a:rPr lang="ru-RU" sz="1500" b="1" dirty="0" smtClean="0"/>
              <a:t>ребенком.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dirty="0" smtClean="0"/>
              <a:t>Заявления </a:t>
            </a:r>
            <a:r>
              <a:rPr lang="ru-RU" sz="1500" b="1" dirty="0"/>
              <a:t>в аттестационную комиссию о проведении аттестации в целях установления высшей квалификационной категории подаются педагогическими работниками, имеющими (имевшими) по одной из должностей первую или высшую квалификационную категорию.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500" b="1" dirty="0" smtClean="0"/>
              <a:t>Педагогические </a:t>
            </a:r>
            <a:r>
              <a:rPr lang="ru-RU" sz="1500" b="1" dirty="0"/>
              <a:t>работники, которым </a:t>
            </a:r>
            <a:r>
              <a:rPr lang="ru-RU" sz="1500" b="1" dirty="0" smtClean="0"/>
              <a:t>было отказано </a:t>
            </a:r>
            <a:r>
              <a:rPr lang="ru-RU" sz="1500" b="1" dirty="0"/>
              <a:t>в установлении </a:t>
            </a:r>
            <a:r>
              <a:rPr lang="ru-RU" sz="1500" b="1" dirty="0" smtClean="0"/>
              <a:t>категории</a:t>
            </a:r>
            <a:r>
              <a:rPr lang="ru-RU" sz="1500" b="1" dirty="0"/>
              <a:t>, </a:t>
            </a:r>
            <a:r>
              <a:rPr lang="ru-RU" sz="1500" b="1" dirty="0" smtClean="0"/>
              <a:t>могут обратиться в </a:t>
            </a:r>
            <a:r>
              <a:rPr lang="ru-RU" sz="1500" b="1" dirty="0"/>
              <a:t>аттестационную комиссию с заявлением о проведении аттестации на ту же квалификационную категорию не ранее чем через </a:t>
            </a:r>
            <a:r>
              <a:rPr lang="ru-RU" sz="1500" b="1" dirty="0" smtClean="0"/>
              <a:t>год</a:t>
            </a:r>
          </a:p>
        </p:txBody>
      </p:sp>
    </p:spTree>
    <p:extLst>
      <p:ext uri="{BB962C8B-B14F-4D97-AF65-F5344CB8AC3E}">
        <p14:creationId xmlns:p14="http://schemas.microsoft.com/office/powerpoint/2010/main" val="18176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5735" y="1987099"/>
            <a:ext cx="4751105" cy="42473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ru-RU" b="1" dirty="0" smtClean="0"/>
              <a:t>Проведение </a:t>
            </a:r>
            <a:r>
              <a:rPr lang="ru-RU" b="1" dirty="0"/>
              <a:t>аттестации педагогических работников, имеющих государственные награды, почетные звания, ведомственные знаки отличия и иные награды, полученные за достижения в педагогической деятельности, либо являющихся призерами конкурсов профессионального мастерства педагогических работников, в целях установления первой или высшей квалификационной категории осуществляется на основе сведений, подтверждающих наличие у педагогических работников наград, званий, знаков отличия, сведений о награждениях за участие в профессиональных конкурсах</a:t>
            </a:r>
            <a:r>
              <a:rPr lang="ru-RU" b="1" dirty="0" smtClean="0"/>
              <a:t>.</a:t>
            </a:r>
            <a:r>
              <a:rPr lang="ru-RU" sz="1600" b="1" dirty="0" smtClean="0"/>
              <a:t> </a:t>
            </a:r>
            <a:endParaRPr lang="ru-RU" sz="1600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1340768"/>
            <a:ext cx="4751104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Установление </a:t>
            </a:r>
            <a:r>
              <a:rPr lang="ru-RU" b="1" dirty="0"/>
              <a:t>квалификационной </a:t>
            </a:r>
            <a:r>
              <a:rPr lang="ru-RU" b="1" dirty="0" smtClean="0"/>
              <a:t>категории </a:t>
            </a:r>
          </a:p>
          <a:p>
            <a:pPr algn="ctr"/>
            <a:r>
              <a:rPr lang="ru-RU" b="1" dirty="0" smtClean="0"/>
              <a:t>(первой, высшей)</a:t>
            </a:r>
          </a:p>
        </p:txBody>
      </p:sp>
    </p:spTree>
    <p:extLst>
      <p:ext uri="{BB962C8B-B14F-4D97-AF65-F5344CB8AC3E}">
        <p14:creationId xmlns:p14="http://schemas.microsoft.com/office/powerpoint/2010/main" val="316895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980728"/>
            <a:ext cx="7344816" cy="55399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Квалификационная категория "</a:t>
            </a:r>
            <a:r>
              <a:rPr lang="ru-RU" b="1" dirty="0" smtClean="0"/>
              <a:t>педагог-методист«</a:t>
            </a:r>
          </a:p>
          <a:p>
            <a:pPr algn="ctr"/>
            <a:r>
              <a:rPr lang="ru-RU" sz="1600" b="1" dirty="0" smtClean="0"/>
              <a:t> </a:t>
            </a:r>
          </a:p>
          <a:p>
            <a:r>
              <a:rPr lang="ru-RU" sz="1600" b="1" dirty="0" smtClean="0"/>
              <a:t>устанавливается </a:t>
            </a:r>
            <a:r>
              <a:rPr lang="ru-RU" sz="1600" b="1" dirty="0"/>
              <a:t>педагогическим работникам на основе следующих показателей деятельности, не входящей в должностные обязанности по занимаемой в организации должности</a:t>
            </a:r>
            <a:r>
              <a:rPr lang="ru-RU" sz="1600" b="1" dirty="0" smtClean="0"/>
              <a:t>:</a:t>
            </a:r>
          </a:p>
          <a:p>
            <a:endParaRPr lang="ru-RU" sz="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руководства методическим объединением педагогических работников образовательной организации и активного участия в методической работе образовательной </a:t>
            </a:r>
            <a:r>
              <a:rPr lang="ru-RU" sz="1600" b="1" dirty="0" smtClean="0"/>
              <a:t>организации; </a:t>
            </a:r>
          </a:p>
          <a:p>
            <a:endParaRPr lang="ru-RU" sz="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руководства </a:t>
            </a:r>
            <a:r>
              <a:rPr lang="ru-RU" sz="1600" b="1" dirty="0"/>
              <a:t>разработкой программно-методического сопровождения образовательного процесса, в том числе методического сопровождения реализации инновационных образовательных программ и проектов в образовательной </a:t>
            </a:r>
            <a:r>
              <a:rPr lang="ru-RU" sz="1600" b="1" dirty="0" smtClean="0"/>
              <a:t>организации; </a:t>
            </a:r>
          </a:p>
          <a:p>
            <a:endParaRPr lang="ru-RU" sz="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методической </a:t>
            </a:r>
            <a:r>
              <a:rPr lang="ru-RU" sz="1600" b="1" dirty="0"/>
              <a:t>поддержки педагогических работников образовательной организации при подготовке к участию в профессиональных </a:t>
            </a:r>
            <a:r>
              <a:rPr lang="ru-RU" sz="1600" b="1" dirty="0" smtClean="0"/>
              <a:t>конкурсах;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участия </a:t>
            </a:r>
            <a:r>
              <a:rPr lang="ru-RU" sz="1600" b="1" dirty="0"/>
              <a:t>в методической поддержке (сопровождении) педагогических работников образовательной организации, направленной на их профессиональное развитие, преодоление профессиональных </a:t>
            </a:r>
            <a:r>
              <a:rPr lang="ru-RU" sz="1600" b="1" dirty="0" smtClean="0"/>
              <a:t>дефицитов; </a:t>
            </a:r>
          </a:p>
          <a:p>
            <a:endParaRPr lang="ru-RU" sz="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передачи </a:t>
            </a:r>
            <a:r>
              <a:rPr lang="ru-RU" sz="1600" b="1" dirty="0"/>
              <a:t>опыта по применению в образовательной организации авторских учебных и (или) учебно-методических разработок.</a:t>
            </a:r>
          </a:p>
        </p:txBody>
      </p:sp>
    </p:spTree>
    <p:extLst>
      <p:ext uri="{BB962C8B-B14F-4D97-AF65-F5344CB8AC3E}">
        <p14:creationId xmlns:p14="http://schemas.microsoft.com/office/powerpoint/2010/main" val="2618418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96752"/>
            <a:ext cx="6840760" cy="51090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Квалификационная категория </a:t>
            </a:r>
            <a:r>
              <a:rPr lang="ru-RU" b="1" dirty="0" smtClean="0"/>
              <a:t>«педагог-наставник»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 </a:t>
            </a:r>
            <a:r>
              <a:rPr lang="ru-RU" sz="1600" b="1" dirty="0"/>
              <a:t>устанавливается педагогическим работникам на основе следующих показателей деятельности, не входящей в должностные обязанности по занимаемой в организации </a:t>
            </a:r>
            <a:r>
              <a:rPr lang="ru-RU" sz="1600" b="1" dirty="0" smtClean="0"/>
              <a:t>должности: </a:t>
            </a:r>
          </a:p>
          <a:p>
            <a:endParaRPr lang="ru-RU" sz="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руководства </a:t>
            </a:r>
            <a:r>
              <a:rPr lang="ru-RU" sz="1600" b="1" dirty="0"/>
              <a:t>практической подготовкой студентов, обучающихся по образовательным программам среднего профессионального образования и (или) образовательным программам высшего </a:t>
            </a:r>
            <a:r>
              <a:rPr lang="ru-RU" sz="1600" b="1" dirty="0" smtClean="0"/>
              <a:t>образования; </a:t>
            </a:r>
          </a:p>
          <a:p>
            <a:endParaRPr lang="ru-RU" sz="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наставничества </a:t>
            </a:r>
            <a:r>
              <a:rPr lang="ru-RU" sz="1600" b="1" dirty="0"/>
              <a:t>в отношении педагогических работников образовательной организации, активного сопровождения их профессионального развития в образовательной </a:t>
            </a:r>
            <a:r>
              <a:rPr lang="ru-RU" sz="1600" b="1" dirty="0" smtClean="0"/>
              <a:t>организации; </a:t>
            </a:r>
          </a:p>
          <a:p>
            <a:endParaRPr lang="ru-RU" sz="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содействия </a:t>
            </a:r>
            <a:r>
              <a:rPr lang="ru-RU" sz="1600" b="1" dirty="0"/>
              <a:t>в подготовке педагогических работников, в том числе из числа молодых специалистов, к участию в конкурсах профессионального (педагогического) </a:t>
            </a:r>
            <a:r>
              <a:rPr lang="ru-RU" sz="1600" b="1" dirty="0" smtClean="0"/>
              <a:t>мастерства; </a:t>
            </a:r>
          </a:p>
          <a:p>
            <a:endParaRPr lang="ru-RU" sz="8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распространения </a:t>
            </a:r>
            <a:r>
              <a:rPr lang="ru-RU" sz="1600" b="1" dirty="0"/>
              <a:t>авторских подходов и методических разработок в области наставнической деятельности в образовательной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1340469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189" y="332656"/>
            <a:ext cx="3702756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Подтверждение </a:t>
            </a:r>
            <a:r>
              <a:rPr lang="ru-RU" b="1" dirty="0"/>
              <a:t>соответствия </a:t>
            </a:r>
            <a:r>
              <a:rPr lang="ru-RU" b="1" dirty="0" smtClean="0"/>
              <a:t>педагогов занимаемым должностям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60032" y="332656"/>
            <a:ext cx="3845343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Установление </a:t>
            </a:r>
            <a:r>
              <a:rPr lang="ru-RU" b="1" dirty="0"/>
              <a:t>квалификационной </a:t>
            </a:r>
            <a:r>
              <a:rPr lang="ru-RU" b="1" dirty="0" smtClean="0"/>
              <a:t>категории </a:t>
            </a:r>
          </a:p>
          <a:p>
            <a:pPr algn="ctr"/>
            <a:r>
              <a:rPr lang="ru-RU" b="1" dirty="0" smtClean="0"/>
              <a:t>(первой, высшей)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8872" y="1218354"/>
            <a:ext cx="3669074" cy="50475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400" b="1" dirty="0" smtClean="0"/>
          </a:p>
          <a:p>
            <a:pPr algn="ctr"/>
            <a:endParaRPr lang="ru-RU" sz="1600" b="1" dirty="0" smtClean="0"/>
          </a:p>
          <a:p>
            <a:pPr algn="ctr"/>
            <a:r>
              <a:rPr lang="ru-RU" b="1" dirty="0" smtClean="0"/>
              <a:t>Результаты аттестации:</a:t>
            </a:r>
          </a:p>
          <a:p>
            <a:pPr algn="ctr"/>
            <a:endParaRPr lang="ru-RU" sz="16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соответствует занимаемой должности (указывается должность педагогического работника</a:t>
            </a:r>
            <a:r>
              <a:rPr lang="ru-RU" dirty="0" smtClean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 соответствует занимаемой должности (указывается должность педагогического работника</a:t>
            </a:r>
            <a:r>
              <a:rPr lang="ru-RU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60031" y="1218354"/>
            <a:ext cx="3845343" cy="5078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Результаты </a:t>
            </a:r>
            <a:r>
              <a:rPr lang="ru-RU" b="1" dirty="0"/>
              <a:t>аттестации</a:t>
            </a:r>
            <a:r>
              <a:rPr lang="ru-RU" b="1" dirty="0" smtClean="0"/>
              <a:t>:</a:t>
            </a:r>
          </a:p>
          <a:p>
            <a:pPr algn="ctr"/>
            <a:endParaRPr lang="ru-RU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установить первую (высшую) квалификационную категорию (указывается должность педагогического работника, по которой устанавливается квалификационная категория</a:t>
            </a:r>
            <a:r>
              <a:rPr lang="ru-RU" dirty="0" smtClean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отказать в установлении первой (высшей) квалификационной категории (указывается должность, по которой педагогическому работнику отказывается в установлении квалификационной категории).</a:t>
            </a:r>
          </a:p>
          <a:p>
            <a:pPr algn="ctr"/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5865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2584" y="1390863"/>
            <a:ext cx="770485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Педагог должен создавать психологически безопасную </a:t>
            </a:r>
            <a:r>
              <a:rPr lang="ru-RU" b="1" dirty="0"/>
              <a:t>образовательную </a:t>
            </a:r>
            <a:r>
              <a:rPr lang="ru-RU" b="1" dirty="0" smtClean="0"/>
              <a:t>развивающую предметно пространственную среду в МДОУ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88748" y="332656"/>
            <a:ext cx="4752528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КАК ПОДГОТОВИТЬСЯ К АТТЕСТАЦИИ</a:t>
            </a:r>
            <a:endParaRPr lang="ru-RU" sz="2800" b="1" dirty="0"/>
          </a:p>
        </p:txBody>
      </p:sp>
      <p:pic>
        <p:nvPicPr>
          <p:cNvPr id="1026" name="Picture 2" descr="http://mdou69-kem.ucoz.ru/Foto/DSCN23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474704"/>
            <a:ext cx="3092934" cy="2319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g.nnov.org/data/myupload/6/482/6482670/igrush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805208"/>
            <a:ext cx="2892846" cy="186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dou38.ru/br57/images/stories/osnashenie/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49" y="2673913"/>
            <a:ext cx="2892846" cy="190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lib.convdocs.org/pars_docs/refs/255/254133/254133_html_m1dc1f8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214197"/>
            <a:ext cx="2646880" cy="211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2" descr="http://fs00.infourok.ru/images/doc/319/319129/310/img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http://fs00.infourok.ru/images/doc/319/319129/310/img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719623"/>
            <a:ext cx="2311944" cy="207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cs2.livemaster.ru/storage/45/b3/5f830cecac1530114a6d4a838ca1--kukly-igrushki-sunduk-stsena-dlya-domashne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4861">
            <a:off x="6372201" y="2155181"/>
            <a:ext cx="1918798" cy="14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s://edu.tatar.ru/upload/news/105691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6005">
            <a:off x="7104488" y="3385414"/>
            <a:ext cx="1858556" cy="122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05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859" y="980728"/>
            <a:ext cx="7704856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Педагог МДОУ  должен соблюдать кодекс профессиональной этики и придерживаться традиционного делового стиля в одежде, который вызывает уважение окружающих.</a:t>
            </a:r>
            <a:endParaRPr lang="ru-RU" b="1" dirty="0"/>
          </a:p>
        </p:txBody>
      </p:sp>
      <p:pic>
        <p:nvPicPr>
          <p:cNvPr id="1026" name="Picture 2" descr="C:\Users\Елена\Desktop\картинки\внеш.вид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77"/>
          <a:stretch/>
        </p:blipFill>
        <p:spPr bwMode="auto">
          <a:xfrm>
            <a:off x="2114305" y="2060848"/>
            <a:ext cx="4775143" cy="4653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09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лена\Desktop\картинки\Empatiya-v-zhizni-chelovek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404" y="2869133"/>
            <a:ext cx="2425304" cy="173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Елена\Desktop\картинки\доброжелат-ть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5" b="9484"/>
          <a:stretch/>
        </p:blipFill>
        <p:spPr bwMode="auto">
          <a:xfrm>
            <a:off x="6228641" y="1309412"/>
            <a:ext cx="2496854" cy="152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Елена\Desktop\картинки\любящий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641" y="4797151"/>
            <a:ext cx="2554067" cy="170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Елена\Desktop\картинки\эмоц-ть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69" y="1248610"/>
            <a:ext cx="2618676" cy="164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Елена\Desktop\картинки\творч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86" y="4850727"/>
            <a:ext cx="2727859" cy="168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Елена\Desktop\картинки\доброжелат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286" y="4749902"/>
            <a:ext cx="2648028" cy="178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Елена\Desktop\картинки\актив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96" y="3010457"/>
            <a:ext cx="2594463" cy="171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3057245" y="1309412"/>
            <a:ext cx="3171396" cy="3293209"/>
          </a:xfrm>
          <a:prstGeom prst="rect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 smtClean="0"/>
              <a:t>1) обеспечение </a:t>
            </a:r>
            <a:r>
              <a:rPr lang="ru-RU" sz="1600" b="1" dirty="0"/>
              <a:t>эмоционального благополучия;</a:t>
            </a:r>
          </a:p>
          <a:p>
            <a:r>
              <a:rPr lang="ru-RU" sz="1600" b="1" dirty="0"/>
              <a:t>2) поддержку индивидуальности и инициативы детей</a:t>
            </a:r>
          </a:p>
          <a:p>
            <a:r>
              <a:rPr lang="ru-RU" sz="1600" b="1" dirty="0"/>
              <a:t>3) установление правил взаимодействия в разных ситуациях;</a:t>
            </a:r>
          </a:p>
          <a:p>
            <a:r>
              <a:rPr lang="ru-RU" sz="1600" b="1" dirty="0"/>
              <a:t>4) построение вариативного развивающего образования;</a:t>
            </a:r>
          </a:p>
          <a:p>
            <a:r>
              <a:rPr lang="ru-RU" sz="1600" b="1" dirty="0"/>
              <a:t>5) взаимодействие с родителями (законными представителями) по вопросам образования ребенка. 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64721" y="288452"/>
            <a:ext cx="8417987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Педагог МДОУ реализующий </a:t>
            </a:r>
            <a:r>
              <a:rPr lang="ru-RU" b="1" dirty="0"/>
              <a:t>Программу, </a:t>
            </a:r>
            <a:r>
              <a:rPr lang="ru-RU" b="1" dirty="0" smtClean="0"/>
              <a:t>должен </a:t>
            </a:r>
            <a:r>
              <a:rPr lang="ru-RU" b="1" dirty="0"/>
              <a:t>обладать основными компетенциями, необходимыми для создания условия развития детей, обозначенными в </a:t>
            </a:r>
            <a:r>
              <a:rPr lang="ru-RU" b="1" dirty="0">
                <a:hlinkClick r:id="rId9" action="ppaction://hlinkfile"/>
              </a:rPr>
              <a:t>п. 3.2.5</a:t>
            </a:r>
            <a:r>
              <a:rPr lang="ru-RU" b="1" dirty="0"/>
              <a:t> настоящего Стандарта.</a:t>
            </a:r>
          </a:p>
        </p:txBody>
      </p:sp>
      <p:pic>
        <p:nvPicPr>
          <p:cNvPr id="1026" name="Picture 2" descr="C:\Users\Елена\Desktop\картинки\творч.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59" y="3000938"/>
            <a:ext cx="2619385" cy="172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05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721" y="431748"/>
            <a:ext cx="841798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Педагог МДОУ должен соблюдать традиции детского сада</a:t>
            </a:r>
            <a:endParaRPr lang="ru-RU" b="1" dirty="0"/>
          </a:p>
        </p:txBody>
      </p:sp>
      <p:pic>
        <p:nvPicPr>
          <p:cNvPr id="4097" name="Picture 1" descr="http://svetlyachok26.caduk.ru/images/den-znani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12" y="956684"/>
            <a:ext cx="1320984" cy="131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vetlyachok26.caduk.ru/images/p13_0c07f64a6facb85ba4230affc5e551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858" y="2974410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svetlyachok26.caduk.ru/images/p13_i-3-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436" y="4635444"/>
            <a:ext cx="1905000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nsosh3.ucoz.ru/_nw/16/1366293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411" y="1050025"/>
            <a:ext cx="2350019" cy="132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http://img3.imgbb.ru/e/6/a/e6a0f3e36038867a579564b6d018093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122" y="882978"/>
            <a:ext cx="1959816" cy="160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 rot="20773142">
            <a:off x="168501" y="2354292"/>
            <a:ext cx="18722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</a:rPr>
              <a:t>Сентябрь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 rot="21193393">
            <a:off x="2823719" y="2118239"/>
            <a:ext cx="1978693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</a:rPr>
              <a:t>Октябрь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 rot="160584">
            <a:off x="6383607" y="2418359"/>
            <a:ext cx="188059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</a:rPr>
              <a:t>Ноябрь  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604041" y="4103584"/>
            <a:ext cx="1905777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</a:rPr>
              <a:t>Январь 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 rot="583424">
            <a:off x="7046726" y="4344374"/>
            <a:ext cx="18722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</a:rPr>
              <a:t>Февраль 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 rot="20781328">
            <a:off x="2492484" y="6087476"/>
            <a:ext cx="18722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</a:rPr>
              <a:t>Апрель  </a:t>
            </a:r>
            <a:endParaRPr lang="ru-RU" dirty="0"/>
          </a:p>
        </p:txBody>
      </p:sp>
      <p:sp>
        <p:nvSpPr>
          <p:cNvPr id="3" name="AutoShape 14" descr="http://www.novyjgod.com/wp-content/uploads/2014/10/%D0%9D%D0%BE%D0%B2%D0%BE%D0%B3%D0%BE%D0%B4%D0%BD%D0%B8%D0%B5-%D0%BA%D0%B0%D0%BD%D0%B8%D0%BA%D1%83%D0%BB%D1%8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http://chuloo.3dn.ru/_nw/2/3540748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38" y="4715796"/>
            <a:ext cx="1752934" cy="144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 rot="20475613">
            <a:off x="152695" y="6075425"/>
            <a:ext cx="18722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</a:rPr>
              <a:t>Март </a:t>
            </a:r>
          </a:p>
        </p:txBody>
      </p:sp>
      <p:pic>
        <p:nvPicPr>
          <p:cNvPr id="4114" name="Picture 18" descr="http://3na4.com/wp-content/uploads/2015/05/Mejdunarodnyi-den-zaschity-detei-Tomsk_huge-300x30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381" y="4869159"/>
            <a:ext cx="1756293" cy="139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 rot="711129">
            <a:off x="7163188" y="6178730"/>
            <a:ext cx="18722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</a:rPr>
              <a:t>Июнь  </a:t>
            </a:r>
            <a:endParaRPr lang="ru-RU" dirty="0"/>
          </a:p>
        </p:txBody>
      </p:sp>
      <p:pic>
        <p:nvPicPr>
          <p:cNvPr id="4116" name="Picture 20" descr="http://irelandru.com/wp-content/uploads/2014/04/rhhfgh4hdfh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291" y="4663620"/>
            <a:ext cx="2050699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 rot="656612">
            <a:off x="4699326" y="6046216"/>
            <a:ext cx="18722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</a:rPr>
              <a:t>Май </a:t>
            </a:r>
            <a:endParaRPr lang="ru-RU" dirty="0"/>
          </a:p>
        </p:txBody>
      </p:sp>
      <p:pic>
        <p:nvPicPr>
          <p:cNvPr id="4118" name="Picture 22" descr="http://krasotashop.in.ua/wp-content/uploads/2014/12/%D0%9F%D0%BE%D0%B4%D0%B0%D1%80%D0%BE%D0%BA-%D1%80%D0%B5%D0%B1%D1%91%D0%BD%D0%BA%D1%83-%D0%BD%D0%B0-%D0%BD%D0%BE%D0%B2%D1%8B%D0%B9-%D0%B3%D0%BE%D0%B4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11" y="2982895"/>
            <a:ext cx="1692941" cy="112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4" descr="https://apf.mail.ru/cgi-bin/readmsg/%D0%BD%D0%BE%D0%B2.%D0%B3.%D0%BF%D0%B5%D1%81%D0%BD%D0%B8.jpg?id=14786309440000000272%3B0%3B1&amp;x-email=gysakova.e%40mail.ru&amp;exif=1&amp;bs=2959&amp;bl=102662&amp;ct=image%2Fjpeg&amp;cn=%25d0%25bd%25d0%25be%25d0%25b2.%25d0%25b3.%25d0%25bf%25d0%25b5%25d1%2581%25d0%25bd%25d0%25b8.jpg&amp;cte=binar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6" descr="https://apf.mail.ru/cgi-bin/readmsg/%D0%BD%D0%BE%D0%B2.%D0%B3.%D0%BF%D0%B5%D1%81%D0%BD%D0%B8.jpg?id=14786309440000000272%3B0%3B1&amp;x-email=gysakova.e%40mail.ru&amp;exif=1&amp;bs=2959&amp;bl=102662&amp;ct=image%2Fjpeg&amp;cn=%25d0%25bd%25d0%25be%25d0%25b2.%25d0%25b3.%25d0%25bf%25d0%25b5%25d1%2581%25d0%25bd%25d0%25b8.jpg&amp;cte=binar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2" descr="https://apf.mail.ru/cgi-bin/readmsg/%D0%BD%D0%BE%D0%B2.%D0%B3.%D0%BF%D0%B5%D1%81%D0%BD%D0%B8.jpg?id=14786309440000000272%3B0%3B1&amp;x-email=gysakova.e%40mail.ru&amp;exif=1&amp;bs=2959&amp;bl=102662&amp;ct=image%2Fjpeg&amp;cn=%25d0%25bd%25d0%25be%25d0%25b2.%25d0%25b3.%25d0%25bf%25d0%25b5%25d1%2581%25d0%25bd%25d0%25b8.jpg&amp;cte=binary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" name="Picture 7" descr="D:\картинки и фото\нов.г.песни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12" y="2900297"/>
            <a:ext cx="1692940" cy="1269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 rot="21165556">
            <a:off x="476184" y="4177774"/>
            <a:ext cx="1872208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/>
              </a:rPr>
              <a:t>Декабрь </a:t>
            </a:r>
            <a:endParaRPr lang="ru-RU" dirty="0"/>
          </a:p>
        </p:txBody>
      </p:sp>
      <p:pic>
        <p:nvPicPr>
          <p:cNvPr id="2050" name="Picture 2" descr="http://maam.ru/upload/blogs/51c4e604e37221093ce5d367315d13f3.jpg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963" y="2603024"/>
            <a:ext cx="2340677" cy="149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47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548680"/>
            <a:ext cx="710270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Педагог должен активно участвовать в </a:t>
            </a:r>
            <a:r>
              <a:rPr lang="ru-RU" b="1" dirty="0"/>
              <a:t>мероприятиях </a:t>
            </a:r>
            <a:r>
              <a:rPr lang="ru-RU" b="1" dirty="0" smtClean="0"/>
              <a:t>МДОУ, города, области </a:t>
            </a:r>
            <a:endParaRPr lang="ru-RU" b="1" dirty="0"/>
          </a:p>
        </p:txBody>
      </p:sp>
      <p:pic>
        <p:nvPicPr>
          <p:cNvPr id="3074" name="Picture 2" descr="https://cs540109.vk.me/c604416/v604416440/387be/Rr5W4W9aj2Q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4" t="17817" r="2930" b="31132"/>
          <a:stretch/>
        </p:blipFill>
        <p:spPr bwMode="auto">
          <a:xfrm rot="204472">
            <a:off x="5467769" y="1918628"/>
            <a:ext cx="3446558" cy="1351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pp.vk.me/c631319/v631319593/1cf91/LjSz9SgSzqo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9" t="33793" r="11242" b="15848"/>
          <a:stretch/>
        </p:blipFill>
        <p:spPr bwMode="auto">
          <a:xfrm rot="21307726">
            <a:off x="458107" y="1847626"/>
            <a:ext cx="2937034" cy="1493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pp.vk.me/c631319/v631319593/1cf91/LjSz9SgSzq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t="33793" r="81893" b="51883"/>
          <a:stretch/>
        </p:blipFill>
        <p:spPr bwMode="auto">
          <a:xfrm rot="15955351">
            <a:off x="2578569" y="2450010"/>
            <a:ext cx="494991" cy="1206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go1.imgsmail.ru/imgpreview?key=68b96d72dd139176&amp;mb=imgdb_preview_5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08" y="3427229"/>
            <a:ext cx="2069311" cy="155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rodnaya-tropinka.ru/wp-content/uploads/2014/10/konkurs-novogodnei-igrushki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504"/>
          <a:stretch/>
        </p:blipFill>
        <p:spPr bwMode="auto">
          <a:xfrm>
            <a:off x="683770" y="5085184"/>
            <a:ext cx="3164577" cy="14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mg4.searchmasterclass.net/uploads/posts/2013-07-08/25355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9" r="25937" b="6702"/>
          <a:stretch/>
        </p:blipFill>
        <p:spPr bwMode="auto">
          <a:xfrm rot="387869">
            <a:off x="6416044" y="3869373"/>
            <a:ext cx="2325984" cy="2536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gakish.com/new/img/konkurs-mecheti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070" y="1305329"/>
            <a:ext cx="1846996" cy="177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sport28.ru/wp-content/uploads/2011/11/%D0%AD%D0%BC%D0%B1%D0%BB%D0%B5%D0%B0%D0%BC-%D0%9F%D0%B0%D0%BF%D0%B0-%D0%BC%D0%B0%D0%BC%D0%B0-%D1%8F-copy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5280">
            <a:off x="4331395" y="3124107"/>
            <a:ext cx="2141067" cy="205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schooltep.ucoz.ru/_nw/1/s12854996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095" y="4206580"/>
            <a:ext cx="1771525" cy="225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54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static3.depositphotos.com/1004049/193/i/450/depositphotos_1930955-Thoughtful-girl-with-a-book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8"/>
          <a:stretch/>
        </p:blipFill>
        <p:spPr bwMode="auto">
          <a:xfrm>
            <a:off x="5494150" y="2199480"/>
            <a:ext cx="3038291" cy="421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0376" y="692696"/>
            <a:ext cx="8268996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Педагог МДОУ  должен постоянно повышать свой профессиональный уровень,  транслировать опыт практической деятельности в различных формах. Вести в электронной форме документацию. В </a:t>
            </a:r>
            <a:r>
              <a:rPr lang="ru-RU" b="1" dirty="0"/>
              <a:t>образовательной </a:t>
            </a:r>
            <a:r>
              <a:rPr lang="ru-RU" b="1" dirty="0" smtClean="0"/>
              <a:t>деятельности использовать мультимедийные технологии, интерактивное оборудование ,  использование сервисов сети интернет. </a:t>
            </a:r>
            <a:endParaRPr lang="ru-RU" b="1" dirty="0"/>
          </a:p>
        </p:txBody>
      </p:sp>
      <p:sp>
        <p:nvSpPr>
          <p:cNvPr id="2" name="AutoShape 2" descr="https://apf.mail.ru/cgi-bin/readmsg/%D0%BD%D0%BE%D0%B2.%D0%B3.%D0%BF%D0%B5%D1%81%D0%BD%D0%B8.jpg?id=14786309440000000272%3B0%3B1&amp;x-email=gysakova.e%40mail.ru&amp;exif=1&amp;bs=2959&amp;bl=102662&amp;ct=image%2Fjpeg&amp;cn=%25d0%25bd%25d0%25be%25d0%25b2.%25d0%25b3.%25d0%25bf%25d0%25b5%25d1%2581%25d0%25bd%25d0%25b8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apf.mail.ru/cgi-bin/readmsg/%D0%BD%D0%BE%D0%B2.%D0%B3.%D0%BF%D0%B5%D1%81%D0%BD%D0%B8.jpg?id=14786309440000000272%3B0%3B1&amp;x-email=gysakova.e%40mail.ru&amp;exif=1&amp;bs=2959&amp;bl=102662&amp;ct=image%2Fjpeg&amp;cn=%25d0%25bd%25d0%25be%25d0%25b2.%25d0%25b3.%25d0%25bf%25d0%25b5%25d1%2581%25d0%25bd%25d0%25b8.jpg&amp;cte=binar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apf.mail.ru/cgi-bin/readmsg/%D0%BD%D0%BE%D0%B2.%D0%B3.%D0%BF%D0%B5%D1%81%D0%BD%D0%B8.jpg?id=14786309440000000272%3B0%3B1&amp;x-email=gysakova.e%40mail.ru&amp;exif=1&amp;bs=2959&amp;bl=102662&amp;ct=image%2Fjpeg&amp;cn=%25d0%25bd%25d0%25be%25d0%25b2.%25d0%25b3.%25d0%25bf%25d0%25b5%25d1%2581%25d0%25bd%25d0%25b8.jpg&amp;cte=binar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2" descr="http://bitrate.msk.ru/assets/images/bit2204-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49" y="2314669"/>
            <a:ext cx="3411065" cy="219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ixbt.com/printer/epson/c110/images/IMG_000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672267"/>
            <a:ext cx="3150843" cy="221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mg2.labirint.ru/books/403746/bi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7186">
            <a:off x="3383606" y="2257944"/>
            <a:ext cx="1791632" cy="276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www.inpulse.ru/images2/portfolio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 t="7329" r="6744" b="4737"/>
          <a:stretch/>
        </p:blipFill>
        <p:spPr bwMode="auto">
          <a:xfrm>
            <a:off x="3136951" y="3444332"/>
            <a:ext cx="1786406" cy="2784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zaozmuseum24.ru/uploads/posts/2016-01/1452484874_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358" y="5234380"/>
            <a:ext cx="1693132" cy="136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82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2344" y="1362969"/>
            <a:ext cx="3408944" cy="2923877"/>
          </a:xfrm>
          <a:prstGeom prst="rect">
            <a:avLst/>
          </a:prstGeom>
          <a:solidFill>
            <a:srgbClr val="FFFFCC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2000" b="1" dirty="0" smtClean="0"/>
          </a:p>
          <a:p>
            <a:pPr algn="ctr"/>
            <a:r>
              <a:rPr lang="ru-RU" b="1" dirty="0" smtClean="0"/>
              <a:t>КАЧЕСТВА, КОТОРЫМИ ДОЛЖЕН ОБЛАДАТЬ ПЕДАГОГ: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/>
              <a:t>эмоциональный;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/>
              <a:t>активный;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/>
              <a:t>творческий;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/>
              <a:t>доброжелательный;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/>
              <a:t>коммуникативный;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1" dirty="0" smtClean="0"/>
              <a:t>любящий и др.</a:t>
            </a:r>
          </a:p>
          <a:p>
            <a:pPr algn="ctr"/>
            <a:endParaRPr lang="ru-RU" sz="2000" b="1" dirty="0"/>
          </a:p>
        </p:txBody>
      </p:sp>
      <p:pic>
        <p:nvPicPr>
          <p:cNvPr id="1026" name="Picture 2" descr="C:\Users\Елена\Desktop\картинки\люб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897" y="4437112"/>
            <a:ext cx="2961287" cy="2009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Елена\Desktop\картинки\на прогулк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14" y="2790647"/>
            <a:ext cx="2476811" cy="177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Елена\Desktop\картинки\педагог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641" y="2299543"/>
            <a:ext cx="2160240" cy="15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Елена\Desktop\картинки\творчество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4" y="4437112"/>
            <a:ext cx="2955248" cy="2177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Елена\Desktop\картинки\читающий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286846"/>
            <a:ext cx="2383059" cy="232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Елена\Desktop\картинки\любящ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74" y="1011923"/>
            <a:ext cx="2322889" cy="164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37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Елена\Desktop\картинки\коммун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818" y="2633883"/>
            <a:ext cx="4630275" cy="383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27584" y="1479981"/>
            <a:ext cx="7560840" cy="8803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Чтобы </a:t>
            </a:r>
            <a:r>
              <a:rPr lang="ru-RU" b="1" dirty="0"/>
              <a:t>воспитывать другого, мы должны воспитать прежде всего себя.</a:t>
            </a:r>
            <a:br>
              <a:rPr lang="ru-RU" b="1" dirty="0"/>
            </a:br>
            <a:r>
              <a:rPr lang="ru-RU" b="1" dirty="0" smtClean="0"/>
              <a:t>                                                                               </a:t>
            </a:r>
            <a:r>
              <a:rPr lang="ru-RU" b="1" i="1" dirty="0" smtClean="0"/>
              <a:t>Николай </a:t>
            </a:r>
            <a:r>
              <a:rPr lang="ru-RU" b="1" i="1" dirty="0"/>
              <a:t>Васильевич </a:t>
            </a:r>
            <a:r>
              <a:rPr lang="ru-RU" b="1" i="1" dirty="0" smtClean="0"/>
              <a:t>Гоголь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7352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2063</TotalTime>
  <Words>1216</Words>
  <Application>Microsoft Office PowerPoint</Application>
  <PresentationFormat>Экран (4:3)</PresentationFormat>
  <Paragraphs>171</Paragraphs>
  <Slides>22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Candara</vt:lpstr>
      <vt:lpstr>Symbol</vt:lpstr>
      <vt:lpstr>Times New Roman</vt:lpstr>
      <vt:lpstr>Волна</vt:lpstr>
      <vt:lpstr>Подготовка педагогических работников к аттестации в МДОУ «Детский сад № 3 «Незабудка»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Сайвер</dc:creator>
  <cp:lastModifiedBy>Пользователь Windows</cp:lastModifiedBy>
  <cp:revision>198</cp:revision>
  <dcterms:created xsi:type="dcterms:W3CDTF">2014-09-03T16:06:25Z</dcterms:created>
  <dcterms:modified xsi:type="dcterms:W3CDTF">2026-02-20T08:59:48Z</dcterms:modified>
</cp:coreProperties>
</file>