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3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306" r:id="rId15"/>
    <p:sldId id="307" r:id="rId16"/>
    <p:sldId id="372" r:id="rId17"/>
    <p:sldId id="270" r:id="rId18"/>
    <p:sldId id="271" r:id="rId19"/>
    <p:sldId id="302" r:id="rId20"/>
    <p:sldId id="303" r:id="rId21"/>
    <p:sldId id="350" r:id="rId22"/>
    <p:sldId id="348" r:id="rId23"/>
    <p:sldId id="345" r:id="rId24"/>
    <p:sldId id="344" r:id="rId25"/>
    <p:sldId id="288" r:id="rId26"/>
    <p:sldId id="359" r:id="rId27"/>
    <p:sldId id="370" r:id="rId28"/>
    <p:sldId id="354" r:id="rId29"/>
    <p:sldId id="351" r:id="rId30"/>
    <p:sldId id="371" r:id="rId31"/>
    <p:sldId id="352" r:id="rId32"/>
    <p:sldId id="355" r:id="rId33"/>
    <p:sldId id="305" r:id="rId34"/>
    <p:sldId id="369" r:id="rId35"/>
    <p:sldId id="363" r:id="rId36"/>
    <p:sldId id="367" r:id="rId37"/>
    <p:sldId id="366" r:id="rId38"/>
    <p:sldId id="365" r:id="rId39"/>
    <p:sldId id="364" r:id="rId40"/>
    <p:sldId id="315" r:id="rId41"/>
    <p:sldId id="360" r:id="rId42"/>
    <p:sldId id="373" r:id="rId43"/>
    <p:sldId id="361" r:id="rId44"/>
    <p:sldId id="362" r:id="rId45"/>
    <p:sldId id="357" r:id="rId46"/>
    <p:sldId id="356" r:id="rId4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29" autoAdjust="0"/>
    <p:restoredTop sz="94660"/>
  </p:normalViewPr>
  <p:slideViewPr>
    <p:cSldViewPr snapToGrid="0">
      <p:cViewPr varScale="1">
        <p:scale>
          <a:sx n="92" d="100"/>
          <a:sy n="92" d="100"/>
        </p:scale>
        <p:origin x="564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3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147-429F-B260-10B5CD5337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147-429F-B260-10B5CD5337D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147-429F-B260-10B5CD5337D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8147-429F-B260-10B5CD5337D1}"/>
              </c:ext>
            </c:extLst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8147-429F-B260-10B5CD5337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 w="6350" cap="flat" cmpd="sng" algn="ctr">
          <a:noFill/>
          <a:prstDash val="solid"/>
          <a:round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3703131387050072E-2"/>
          <c:y val="6.0495735497536458E-2"/>
          <c:w val="0.94861440981424316"/>
          <c:h val="0.7556780290760817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p3d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871-4361-B9DC-B901EDDFAB3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p3d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871-4361-B9DC-B901EDDFAB3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p3d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871-4361-B9DC-B901EDDFAB3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p3d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871-4361-B9DC-B901EDDFAB3A}"/>
              </c:ext>
            </c:extLst>
          </c:dPt>
          <c:cat>
            <c:strRef>
              <c:f>Лист1!$A$2:$A$5</c:f>
              <c:strCache>
                <c:ptCount val="3"/>
                <c:pt idx="0">
                  <c:v>высшее педагогич</c:v>
                </c:pt>
                <c:pt idx="1">
                  <c:v>неполное высшее</c:v>
                </c:pt>
                <c:pt idx="2">
                  <c:v>среднее профессион.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</c:v>
                </c:pt>
                <c:pt idx="1">
                  <c:v>2</c:v>
                </c:pt>
                <c:pt idx="2">
                  <c:v>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6871-4361-B9DC-B901EDDFAB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3"/>
        <c:delete val="1"/>
      </c:legendEntry>
      <c:layout>
        <c:manualLayout>
          <c:xMode val="edge"/>
          <c:yMode val="edge"/>
          <c:x val="0.82733849289559169"/>
          <c:y val="2.9223275868327309E-2"/>
          <c:w val="0.17266150710440836"/>
          <c:h val="0.55068041747173513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EC9-4BEA-BB54-8D8FABE5E36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EC9-4BEA-BB54-8D8FABE5E36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EC9-4BEA-BB54-8D8FABE5E36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EC9-4BEA-BB54-8D8FABE5E36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FEC9-4BEA-BB54-8D8FABE5E36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FEC9-4BEA-BB54-8D8FABE5E36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FEC9-4BEA-BB54-8D8FABE5E363}"/>
              </c:ext>
            </c:extLst>
          </c:dPt>
          <c:cat>
            <c:numRef>
              <c:f>Лист1!$A$2:$A$8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FEC9-4BEA-BB54-8D8FABE5E3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1178974412508231"/>
          <c:y val="0"/>
          <c:w val="0.18821032410262004"/>
          <c:h val="0.768697463178125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2.2406646984719242E-3"/>
          <c:w val="0.95184046473089701"/>
          <c:h val="0.7752684764209569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786-4D89-A05C-33EDDDAC2C9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786-4D89-A05C-33EDDDAC2C9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786-4D89-A05C-33EDDDAC2C9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786-4D89-A05C-33EDDDAC2C9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5786-4D89-A05C-33EDDDAC2C9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5786-4D89-A05C-33EDDDAC2C9C}"/>
              </c:ext>
            </c:extLst>
          </c:dPt>
          <c:cat>
            <c:strRef>
              <c:f>Лист1!$A$2:$A$7</c:f>
              <c:strCache>
                <c:ptCount val="4"/>
                <c:pt idx="0">
                  <c:v>до 5 лет</c:v>
                </c:pt>
                <c:pt idx="1">
                  <c:v>5 - 10 лет</c:v>
                </c:pt>
                <c:pt idx="2">
                  <c:v>10 - 20 лет</c:v>
                </c:pt>
                <c:pt idx="3">
                  <c:v>свыше 20 лет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6</c:v>
                </c:pt>
                <c:pt idx="1">
                  <c:v>6</c:v>
                </c:pt>
                <c:pt idx="2">
                  <c:v>14</c:v>
                </c:pt>
                <c:pt idx="3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5786-4D89-A05C-33EDDDAC2C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4"/>
        <c:delete val="1"/>
      </c:legendEntry>
      <c:legendEntry>
        <c:idx val="5"/>
        <c:delete val="1"/>
      </c:legendEntry>
      <c:layout>
        <c:manualLayout>
          <c:xMode val="edge"/>
          <c:yMode val="edge"/>
          <c:x val="3.1838533123788024E-2"/>
          <c:y val="2.0302056255298268E-2"/>
          <c:w val="0.24279318951911788"/>
          <c:h val="0.8410593013829618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EA6-4F11-8716-78D20F57D5A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EA6-4F11-8716-78D20F57D5A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EA6-4F11-8716-78D20F57D5A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EA6-4F11-8716-78D20F57D5AA}"/>
              </c:ext>
            </c:extLst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6EA6-4F11-8716-78D20F57D5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1.141663291033044E-3"/>
          <c:w val="0.96281989165072357"/>
          <c:h val="0.8584234213718776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5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985-4E2A-8D10-15980CACACF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985-4E2A-8D10-15980CACACF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985-4E2A-8D10-15980CACACF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985-4E2A-8D10-15980CACACFF}"/>
              </c:ext>
            </c:extLst>
          </c:dPt>
          <c:cat>
            <c:strRef>
              <c:f>Лист1!$A$2:$A$5</c:f>
              <c:strCache>
                <c:ptCount val="4"/>
                <c:pt idx="0">
                  <c:v>высшая</c:v>
                </c:pt>
                <c:pt idx="1">
                  <c:v>первая</c:v>
                </c:pt>
                <c:pt idx="2">
                  <c:v>соответствие</c:v>
                </c:pt>
                <c:pt idx="3">
                  <c:v>без категории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</c:v>
                </c:pt>
                <c:pt idx="1">
                  <c:v>11</c:v>
                </c:pt>
                <c:pt idx="2">
                  <c:v>14</c:v>
                </c:pt>
                <c:pt idx="3">
                  <c:v>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3985-4E2A-8D10-15980CACAC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"/>
          <c:y val="2.3099404353974617E-2"/>
          <c:w val="0.20200387549212598"/>
          <c:h val="0.6327154364946404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867-4C60-9594-C408BA77A06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867-4C60-9594-C408BA77A06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867-4C60-9594-C408BA77A06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8867-4C60-9594-C408BA77A063}"/>
              </c:ext>
            </c:extLst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8867-4C60-9594-C408BA77A0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5404988006244313E-3"/>
          <c:y val="0.15648186342524389"/>
          <c:w val="0.8371394114605204"/>
          <c:h val="0.8206974630402443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explosion val="1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6F0-45F3-AF64-AB151C9AAC5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6F0-45F3-AF64-AB151C9AAC5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6F0-45F3-AF64-AB151C9AAC5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6F0-45F3-AF64-AB151C9AAC5F}"/>
              </c:ext>
            </c:extLst>
          </c:dPt>
          <c:cat>
            <c:strRef>
              <c:f>Лист1!$A$2:$A$9</c:f>
              <c:strCache>
                <c:ptCount val="8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 </c:v>
                </c:pt>
                <c:pt idx="4">
                  <c:v> </c:v>
                </c:pt>
                <c:pt idx="5">
                  <c:v> </c:v>
                </c:pt>
                <c:pt idx="6">
                  <c:v> </c:v>
                </c:pt>
                <c:pt idx="7">
                  <c:v> 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19</c:v>
                </c:pt>
                <c:pt idx="1">
                  <c:v>22</c:v>
                </c:pt>
                <c:pt idx="2">
                  <c:v>16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6F0-45F3-AF64-AB151C9AAC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0"/>
          <c:y val="0.16746313509724628"/>
          <c:w val="0.17122030139596697"/>
          <c:h val="0.6762766829181866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B16-4FFB-AEB6-05C7F6AD0AD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B16-4FFB-AEB6-05C7F6AD0AD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B16-4FFB-AEB6-05C7F6AD0AD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B16-4FFB-AEB6-05C7F6AD0AD3}"/>
              </c:ext>
            </c:extLst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4B16-4FFB-AEB6-05C7F6AD0A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1.7616093989490451E-2"/>
          <c:w val="0.95675703785399757"/>
          <c:h val="0.7154182435228488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D2D-4830-AAB9-C9A8CECCCCA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D2D-4830-AAB9-C9A8CECCCCA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D2D-4830-AAB9-C9A8CECCCCA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D2D-4830-AAB9-C9A8CECCCCA8}"/>
              </c:ext>
            </c:extLst>
          </c:dPt>
          <c:cat>
            <c:strRef>
              <c:f>Лист1!$A$2:$A$5</c:f>
              <c:strCache>
                <c:ptCount val="4"/>
                <c:pt idx="0">
                  <c:v>полная </c:v>
                </c:pt>
                <c:pt idx="1">
                  <c:v>не полная</c:v>
                </c:pt>
                <c:pt idx="2">
                  <c:v>опекунская (0)</c:v>
                </c:pt>
                <c:pt idx="3">
                  <c:v> 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294</c:v>
                </c:pt>
                <c:pt idx="1">
                  <c:v>49</c:v>
                </c:pt>
                <c:pt idx="2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4D2D-4830-AAB9-C9A8CECCCC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0.6280915677710992"/>
          <c:y val="1.1449536363825513E-2"/>
          <c:w val="0.19324354151209966"/>
          <c:h val="0.7622382149024757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7346105894835066E-3"/>
          <c:y val="1.17440626596603E-2"/>
          <c:w val="0.95675703785399757"/>
          <c:h val="0.7154182435228488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D2D-4830-AAB9-C9A8CECCCCA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D2D-4830-AAB9-C9A8CECCCCA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D2D-4830-AAB9-C9A8CECCCCA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D2D-4830-AAB9-C9A8CECCCCA8}"/>
              </c:ext>
            </c:extLst>
          </c:dPt>
          <c:cat>
            <c:strRef>
              <c:f>Лист1!$A$2:$A$5</c:f>
              <c:strCache>
                <c:ptCount val="4"/>
                <c:pt idx="0">
                  <c:v>полная </c:v>
                </c:pt>
                <c:pt idx="1">
                  <c:v>неполная</c:v>
                </c:pt>
                <c:pt idx="2">
                  <c:v>опекунская (2)</c:v>
                </c:pt>
                <c:pt idx="3">
                  <c:v> 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268</c:v>
                </c:pt>
                <c:pt idx="1">
                  <c:v>50</c:v>
                </c:pt>
                <c:pt idx="2">
                  <c:v>2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4D2D-4830-AAB9-C9A8CECCCC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0.67502375689782534"/>
          <c:y val="0"/>
          <c:w val="0.31940301996663373"/>
          <c:h val="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1.7616093989490451E-2"/>
          <c:w val="0.95675703785399757"/>
          <c:h val="0.7154182435228488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explosion val="1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9FA-4AFD-8B6B-13E1D9F43C1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9FA-4AFD-8B6B-13E1D9F43C1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9FA-4AFD-8B6B-13E1D9F43C1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89FA-4AFD-8B6B-13E1D9F43C16}"/>
              </c:ext>
            </c:extLst>
          </c:dPt>
          <c:cat>
            <c:strRef>
              <c:f>Лист1!$A$2:$A$5</c:f>
              <c:strCache>
                <c:ptCount val="4"/>
                <c:pt idx="0">
                  <c:v>полная </c:v>
                </c:pt>
                <c:pt idx="1">
                  <c:v>не полная</c:v>
                </c:pt>
                <c:pt idx="2">
                  <c:v>опекунская (1)</c:v>
                </c:pt>
                <c:pt idx="3">
                  <c:v> 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314</c:v>
                </c:pt>
                <c:pt idx="1">
                  <c:v>47</c:v>
                </c:pt>
                <c:pt idx="2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89FA-4AFD-8B6B-13E1D9F43C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0.6280915677710992"/>
          <c:y val="1.1449536363825513E-2"/>
          <c:w val="0.19324354151209966"/>
          <c:h val="0.7622382149024757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B42-40D9-BBE5-9D2590B9893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B42-40D9-BBE5-9D2590B9893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B42-40D9-BBE5-9D2590B9893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B42-40D9-BBE5-9D2590B9893A}"/>
              </c:ext>
            </c:extLst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EB42-40D9-BBE5-9D2590B989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2663082744170347E-3"/>
          <c:y val="9.8651028450200684E-3"/>
          <c:w val="0.96562499999999996"/>
          <c:h val="0.8405229361054805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1"/>
          <c:dPt>
            <c:idx val="0"/>
            <c:bubble3D val="0"/>
            <c:explosion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0CE-46B4-AD36-E04420EA44C3}"/>
              </c:ext>
            </c:extLst>
          </c:dPt>
          <c:dPt>
            <c:idx val="1"/>
            <c:bubble3D val="0"/>
            <c:explosion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0CE-46B4-AD36-E04420EA44C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0CE-46B4-AD36-E04420EA44C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0CE-46B4-AD36-E04420EA44C3}"/>
              </c:ext>
            </c:extLst>
          </c:dPt>
          <c:dPt>
            <c:idx val="4"/>
            <c:bubble3D val="0"/>
            <c:explosion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C0CE-46B4-AD36-E04420EA44C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C0CE-46B4-AD36-E04420EA44C3}"/>
              </c:ext>
            </c:extLst>
          </c:dPt>
          <c:cat>
            <c:strRef>
              <c:f>Лист1!$A$2:$A$7</c:f>
              <c:strCache>
                <c:ptCount val="6"/>
                <c:pt idx="0">
                  <c:v>2 года</c:v>
                </c:pt>
                <c:pt idx="1">
                  <c:v>3 года</c:v>
                </c:pt>
                <c:pt idx="2">
                  <c:v>4 года</c:v>
                </c:pt>
                <c:pt idx="3">
                  <c:v>5 лет</c:v>
                </c:pt>
                <c:pt idx="4">
                  <c:v>6 лет</c:v>
                </c:pt>
                <c:pt idx="5">
                  <c:v>7 и старше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20</c:v>
                </c:pt>
                <c:pt idx="1">
                  <c:v>39</c:v>
                </c:pt>
                <c:pt idx="2">
                  <c:v>60</c:v>
                </c:pt>
                <c:pt idx="3">
                  <c:v>68</c:v>
                </c:pt>
                <c:pt idx="4">
                  <c:v>55</c:v>
                </c:pt>
                <c:pt idx="5">
                  <c:v>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C0CE-46B4-AD36-E04420EA44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5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74994220916257914"/>
          <c:y val="1.2823806655090542E-3"/>
          <c:w val="0.25005779083742086"/>
          <c:h val="0.8975532331939473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7E0-4579-AD9D-FC12C623721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7E0-4579-AD9D-FC12C623721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7E0-4579-AD9D-FC12C623721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7E0-4579-AD9D-FC12C6237211}"/>
              </c:ext>
            </c:extLst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7E0-4579-AD9D-FC12C62372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5.540840006212714E-2"/>
          <c:w val="0.9554784528618957"/>
          <c:h val="0.7957979956425280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3"/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99A4-4AFC-99AD-C5057856459B}"/>
              </c:ext>
            </c:extLst>
          </c:dPt>
          <c:dPt>
            <c:idx val="1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99A4-4AFC-99AD-C5057856459B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99A4-4AFC-99AD-C5057856459B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99A4-4AFC-99AD-C5057856459B}"/>
              </c:ext>
            </c:extLst>
          </c:dPt>
          <c:cat>
            <c:strRef>
              <c:f>Лист1!$A$2:$A$5</c:f>
              <c:strCache>
                <c:ptCount val="4"/>
                <c:pt idx="0">
                  <c:v>1гр. Здор.</c:v>
                </c:pt>
                <c:pt idx="1">
                  <c:v>2гр.здор.</c:v>
                </c:pt>
                <c:pt idx="2">
                  <c:v>3гр.здор.</c:v>
                </c:pt>
                <c:pt idx="3">
                  <c:v>4гр.здор.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46</c:v>
                </c:pt>
                <c:pt idx="1">
                  <c:v>273</c:v>
                </c:pt>
                <c:pt idx="2">
                  <c:v>29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9A4-4AFC-99AD-C505785645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109971151878105"/>
          <c:y val="0.10900016688049269"/>
          <c:w val="0.28692910959923479"/>
          <c:h val="0.8909998734307760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1827748488323151E-3"/>
          <c:y val="5.2482122348682478E-2"/>
          <c:w val="0.99881722910181081"/>
          <c:h val="0.8665755546991182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6C1C-4859-85C7-D5E19C5034AC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6C1C-4859-85C7-D5E19C5034AC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6C1C-4859-85C7-D5E19C5034AC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6C1C-4859-85C7-D5E19C5034AC}"/>
              </c:ext>
            </c:extLst>
          </c:dPt>
          <c:cat>
            <c:strRef>
              <c:f>Лист1!$A$2:$A$6</c:f>
              <c:strCache>
                <c:ptCount val="5"/>
                <c:pt idx="0">
                  <c:v>1гр. Здор.</c:v>
                </c:pt>
                <c:pt idx="1">
                  <c:v>2гр.здор.</c:v>
                </c:pt>
                <c:pt idx="2">
                  <c:v>3гр.здор.</c:v>
                </c:pt>
                <c:pt idx="3">
                  <c:v>4гр.здор.</c:v>
                </c:pt>
                <c:pt idx="4">
                  <c:v>5 гр.здор.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40</c:v>
                </c:pt>
                <c:pt idx="1">
                  <c:v>298</c:v>
                </c:pt>
                <c:pt idx="2">
                  <c:v>37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C1C-4859-85C7-D5E19C5034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18646174617824873"/>
          <c:w val="0.35495266592001962"/>
          <c:h val="0.8135380896004852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5.540840006212714E-2"/>
          <c:w val="0.9554784528618957"/>
          <c:h val="0.7957979956425280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3"/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99A4-4AFC-99AD-C5057856459B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99A4-4AFC-99AD-C5057856459B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99A4-4AFC-99AD-C5057856459B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99A4-4AFC-99AD-C5057856459B}"/>
              </c:ext>
            </c:extLst>
          </c:dPt>
          <c:cat>
            <c:strRef>
              <c:f>Лист1!$A$2:$A$5</c:f>
              <c:strCache>
                <c:ptCount val="4"/>
                <c:pt idx="0">
                  <c:v>1гр. Здор.</c:v>
                </c:pt>
                <c:pt idx="1">
                  <c:v>2гр.здор.</c:v>
                </c:pt>
                <c:pt idx="2">
                  <c:v>3гр.здор.</c:v>
                </c:pt>
                <c:pt idx="3">
                  <c:v>4гр.здор.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20</c:v>
                </c:pt>
                <c:pt idx="1">
                  <c:v>284</c:v>
                </c:pt>
                <c:pt idx="2">
                  <c:v>18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9A4-4AFC-99AD-C505785645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3786970809974872"/>
          <c:y val="0"/>
          <c:w val="0.26213025880861646"/>
          <c:h val="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C9A-4AB7-B9F0-068418F77B1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C9A-4AB7-B9F0-068418F77B1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C9A-4AB7-B9F0-068418F77B1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C9A-4AB7-B9F0-068418F77B1E}"/>
              </c:ext>
            </c:extLst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5C9A-4AB7-B9F0-068418F77B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.20520056505524431"/>
          <c:w val="0.9632983800976862"/>
          <c:h val="0.7897225428904968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73B-4DD0-B7C9-429B1589C01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73B-4DD0-B7C9-429B1589C01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73B-4DD0-B7C9-429B1589C01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873B-4DD0-B7C9-429B1589C01B}"/>
              </c:ext>
            </c:extLst>
          </c:dPt>
          <c:cat>
            <c:strRef>
              <c:f>Лист1!$A$2:$A$5</c:f>
              <c:strCache>
                <c:ptCount val="3"/>
                <c:pt idx="0">
                  <c:v>высокий</c:v>
                </c:pt>
                <c:pt idx="1">
                  <c:v>средний</c:v>
                </c:pt>
                <c:pt idx="2">
                  <c:v>низкий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47</c:v>
                </c:pt>
                <c:pt idx="1">
                  <c:v>52</c:v>
                </c:pt>
                <c:pt idx="2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873B-4DD0-B7C9-429B1589C0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0.65480357418112067"/>
          <c:y val="8.7248855166174866E-3"/>
          <c:w val="0.34519642581887938"/>
          <c:h val="0.678878496233205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4108513843170585"/>
          <c:y val="0.26472243185709016"/>
          <c:w val="0.15696208318079302"/>
          <c:h val="0.422880807858568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4579868416343792E-2"/>
          <c:y val="0.13038449611215969"/>
          <c:w val="0.76134970249587031"/>
          <c:h val="0.6256739114621419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D4A-4CA2-9FBC-9DFD5A2BA95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D4A-4CA2-9FBC-9DFD5A2BA95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D4A-4CA2-9FBC-9DFD5A2BA95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D4A-4CA2-9FBC-9DFD5A2BA959}"/>
              </c:ext>
            </c:extLst>
          </c:dPt>
          <c:cat>
            <c:strRef>
              <c:f>Лист1!$A$2:$A$5</c:f>
              <c:strCache>
                <c:ptCount val="3"/>
                <c:pt idx="0">
                  <c:v>высокий</c:v>
                </c:pt>
                <c:pt idx="1">
                  <c:v>средний</c:v>
                </c:pt>
                <c:pt idx="2">
                  <c:v>низкий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43</c:v>
                </c:pt>
                <c:pt idx="1">
                  <c:v>54</c:v>
                </c:pt>
                <c:pt idx="2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BD4A-4CA2-9FBC-9DFD5A2BA9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0.69870558918370307"/>
          <c:y val="3.107424071991002E-2"/>
          <c:w val="0.23627053515155613"/>
          <c:h val="0.5458217313878075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4579868416343792E-2"/>
          <c:y val="0.13038449611215969"/>
          <c:w val="0.76134970249587031"/>
          <c:h val="0.6256739114621419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D4A-4CA2-9FBC-9DFD5A2BA95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D4A-4CA2-9FBC-9DFD5A2BA95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D4A-4CA2-9FBC-9DFD5A2BA95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D4A-4CA2-9FBC-9DFD5A2BA959}"/>
              </c:ext>
            </c:extLst>
          </c:dPt>
          <c:cat>
            <c:strRef>
              <c:f>Лист1!$A$2:$A$5</c:f>
              <c:strCache>
                <c:ptCount val="3"/>
                <c:pt idx="0">
                  <c:v>высокий</c:v>
                </c:pt>
                <c:pt idx="1">
                  <c:v>средний</c:v>
                </c:pt>
                <c:pt idx="2">
                  <c:v>низкий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34</c:v>
                </c:pt>
                <c:pt idx="1">
                  <c:v>62</c:v>
                </c:pt>
                <c:pt idx="2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BD4A-4CA2-9FBC-9DFD5A2BA9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0.69870558918370307"/>
          <c:y val="3.107424071991002E-2"/>
          <c:w val="0.23627053515155613"/>
          <c:h val="0.5458217313878075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E8C8-01C1-4C4B-8378-C02CAAAE3F91}" type="datetimeFigureOut">
              <a:rPr lang="ru-RU" smtClean="0"/>
              <a:t>11.04.2023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CB853-939A-455D-8E42-03488D3A9C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572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E8C8-01C1-4C4B-8378-C02CAAAE3F91}" type="datetimeFigureOut">
              <a:rPr lang="ru-RU" smtClean="0"/>
              <a:t>11.04.2023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CB853-939A-455D-8E42-03488D3A9C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7774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E8C8-01C1-4C4B-8378-C02CAAAE3F91}" type="datetimeFigureOut">
              <a:rPr lang="ru-RU" smtClean="0"/>
              <a:t>11.04.2023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CB853-939A-455D-8E42-03488D3A9C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2769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E8C8-01C1-4C4B-8378-C02CAAAE3F91}" type="datetimeFigureOut">
              <a:rPr lang="ru-RU" smtClean="0"/>
              <a:t>11.04.2023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CB853-939A-455D-8E42-03488D3A9C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937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E8C8-01C1-4C4B-8378-C02CAAAE3F91}" type="datetimeFigureOut">
              <a:rPr lang="ru-RU" smtClean="0"/>
              <a:t>11.04.2023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CB853-939A-455D-8E42-03488D3A9C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315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E8C8-01C1-4C4B-8378-C02CAAAE3F91}" type="datetimeFigureOut">
              <a:rPr lang="ru-RU" smtClean="0"/>
              <a:t>11.04.2023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CB853-939A-455D-8E42-03488D3A9C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910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E8C8-01C1-4C4B-8378-C02CAAAE3F91}" type="datetimeFigureOut">
              <a:rPr lang="ru-RU" smtClean="0"/>
              <a:t>11.04.2023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CB853-939A-455D-8E42-03488D3A9C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62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E8C8-01C1-4C4B-8378-C02CAAAE3F91}" type="datetimeFigureOut">
              <a:rPr lang="ru-RU" smtClean="0"/>
              <a:t>11.04.2023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CB853-939A-455D-8E42-03488D3A9C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5999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E8C8-01C1-4C4B-8378-C02CAAAE3F91}" type="datetimeFigureOut">
              <a:rPr lang="ru-RU" smtClean="0"/>
              <a:t>11.04.2023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CB853-939A-455D-8E42-03488D3A9C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0229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E8C8-01C1-4C4B-8378-C02CAAAE3F91}" type="datetimeFigureOut">
              <a:rPr lang="ru-RU" smtClean="0"/>
              <a:t>11.04.2023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CB853-939A-455D-8E42-03488D3A9C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635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E8C8-01C1-4C4B-8378-C02CAAAE3F91}" type="datetimeFigureOut">
              <a:rPr lang="ru-RU" smtClean="0"/>
              <a:t>11.04.2023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CB853-939A-455D-8E42-03488D3A9C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484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0E8C8-01C1-4C4B-8378-C02CAAAE3F91}" type="datetimeFigureOut">
              <a:rPr lang="ru-RU" smtClean="0"/>
              <a:t>11.04.2023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7CB853-939A-455D-8E42-03488D3A9C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5790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3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9.xml"/><Relationship Id="rId5" Type="http://schemas.openxmlformats.org/officeDocument/2006/relationships/chart" Target="../charts/chart18.xml"/><Relationship Id="rId4" Type="http://schemas.openxmlformats.org/officeDocument/2006/relationships/chart" Target="../charts/char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chart" Target="../charts/chart24.xml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3.xml"/><Relationship Id="rId5" Type="http://schemas.openxmlformats.org/officeDocument/2006/relationships/chart" Target="../charts/chart22.xml"/><Relationship Id="rId4" Type="http://schemas.openxmlformats.org/officeDocument/2006/relationships/chart" Target="../charts/chart2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.png"/><Relationship Id="rId7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1.png"/><Relationship Id="rId7" Type="http://schemas.openxmlformats.org/officeDocument/2006/relationships/image" Target="../media/image28.jpeg"/><Relationship Id="rId12" Type="http://schemas.openxmlformats.org/officeDocument/2006/relationships/image" Target="../media/image33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11" Type="http://schemas.openxmlformats.org/officeDocument/2006/relationships/image" Target="../media/image32.jpeg"/><Relationship Id="rId5" Type="http://schemas.openxmlformats.org/officeDocument/2006/relationships/image" Target="../media/image26.jpeg"/><Relationship Id="rId10" Type="http://schemas.openxmlformats.org/officeDocument/2006/relationships/image" Target="../media/image31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1.png"/><Relationship Id="rId7" Type="http://schemas.openxmlformats.org/officeDocument/2006/relationships/image" Target="../media/image38.jpe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10" Type="http://schemas.openxmlformats.org/officeDocument/2006/relationships/image" Target="../media/image41.jpeg"/><Relationship Id="rId4" Type="http://schemas.openxmlformats.org/officeDocument/2006/relationships/image" Target="../media/image35.jpeg"/><Relationship Id="rId9" Type="http://schemas.openxmlformats.org/officeDocument/2006/relationships/image" Target="../media/image4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Relationship Id="rId9" Type="http://schemas.openxmlformats.org/officeDocument/2006/relationships/image" Target="../media/image49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1.png"/><Relationship Id="rId7" Type="http://schemas.openxmlformats.org/officeDocument/2006/relationships/image" Target="../media/image53.jpe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1.png"/><Relationship Id="rId7" Type="http://schemas.openxmlformats.org/officeDocument/2006/relationships/image" Target="../media/image61.jpe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Relationship Id="rId9" Type="http://schemas.openxmlformats.org/officeDocument/2006/relationships/image" Target="../media/image63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13" Type="http://schemas.openxmlformats.org/officeDocument/2006/relationships/image" Target="../media/image73.jpeg"/><Relationship Id="rId3" Type="http://schemas.openxmlformats.org/officeDocument/2006/relationships/image" Target="../media/image1.png"/><Relationship Id="rId7" Type="http://schemas.openxmlformats.org/officeDocument/2006/relationships/image" Target="../media/image67.jpeg"/><Relationship Id="rId12" Type="http://schemas.openxmlformats.org/officeDocument/2006/relationships/image" Target="../media/image72.jpeg"/><Relationship Id="rId17" Type="http://schemas.openxmlformats.org/officeDocument/2006/relationships/image" Target="../media/image77.jpeg"/><Relationship Id="rId2" Type="http://schemas.openxmlformats.org/officeDocument/2006/relationships/image" Target="../media/image34.jpg"/><Relationship Id="rId16" Type="http://schemas.openxmlformats.org/officeDocument/2006/relationships/image" Target="../media/image7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11" Type="http://schemas.openxmlformats.org/officeDocument/2006/relationships/image" Target="../media/image71.jpeg"/><Relationship Id="rId5" Type="http://schemas.openxmlformats.org/officeDocument/2006/relationships/image" Target="../media/image65.jpeg"/><Relationship Id="rId15" Type="http://schemas.openxmlformats.org/officeDocument/2006/relationships/image" Target="../media/image75.jpeg"/><Relationship Id="rId10" Type="http://schemas.openxmlformats.org/officeDocument/2006/relationships/image" Target="../media/image70.jpeg"/><Relationship Id="rId4" Type="http://schemas.openxmlformats.org/officeDocument/2006/relationships/image" Target="../media/image64.jpeg"/><Relationship Id="rId9" Type="http://schemas.openxmlformats.org/officeDocument/2006/relationships/image" Target="../media/image69.jpeg"/><Relationship Id="rId14" Type="http://schemas.openxmlformats.org/officeDocument/2006/relationships/image" Target="../media/image7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eg"/><Relationship Id="rId3" Type="http://schemas.openxmlformats.org/officeDocument/2006/relationships/image" Target="../media/image1.png"/><Relationship Id="rId7" Type="http://schemas.openxmlformats.org/officeDocument/2006/relationships/image" Target="../media/image84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jpeg"/><Relationship Id="rId3" Type="http://schemas.openxmlformats.org/officeDocument/2006/relationships/image" Target="../media/image1.png"/><Relationship Id="rId7" Type="http://schemas.openxmlformats.org/officeDocument/2006/relationships/image" Target="../media/image93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jpeg"/><Relationship Id="rId5" Type="http://schemas.openxmlformats.org/officeDocument/2006/relationships/image" Target="../media/image91.jpeg"/><Relationship Id="rId10" Type="http://schemas.openxmlformats.org/officeDocument/2006/relationships/image" Target="../media/image96.jpeg"/><Relationship Id="rId4" Type="http://schemas.openxmlformats.org/officeDocument/2006/relationships/image" Target="../media/image90.jpeg"/><Relationship Id="rId9" Type="http://schemas.openxmlformats.org/officeDocument/2006/relationships/image" Target="../media/image95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jpeg"/><Relationship Id="rId3" Type="http://schemas.openxmlformats.org/officeDocument/2006/relationships/image" Target="../media/image1.png"/><Relationship Id="rId7" Type="http://schemas.openxmlformats.org/officeDocument/2006/relationships/image" Target="../media/image100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jpeg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jpeg"/><Relationship Id="rId3" Type="http://schemas.openxmlformats.org/officeDocument/2006/relationships/image" Target="../media/image1.png"/><Relationship Id="rId7" Type="http://schemas.openxmlformats.org/officeDocument/2006/relationships/image" Target="../media/image105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jpeg"/><Relationship Id="rId5" Type="http://schemas.openxmlformats.org/officeDocument/2006/relationships/image" Target="../media/image103.jpeg"/><Relationship Id="rId4" Type="http://schemas.openxmlformats.org/officeDocument/2006/relationships/image" Target="../media/image102.jpeg"/><Relationship Id="rId9" Type="http://schemas.openxmlformats.org/officeDocument/2006/relationships/image" Target="../media/image107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jpeg"/><Relationship Id="rId5" Type="http://schemas.openxmlformats.org/officeDocument/2006/relationships/image" Target="../media/image109.jpeg"/><Relationship Id="rId4" Type="http://schemas.openxmlformats.org/officeDocument/2006/relationships/image" Target="../media/image108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https://sun9-west.userapi.com/sun9-1/s/v1/ig2/53B3MwHuje7FMjIYYCQkDjZ1vskYfX_AHhQXP093zmRZCCvtmkoV-ZI_Oyt7l1gi6Ud00qbn_mfeYFH06U-0bc_T.jpg?size=1280x960&amp;quality=96&amp;type=album" TargetMode="External"/><Relationship Id="rId5" Type="http://schemas.openxmlformats.org/officeDocument/2006/relationships/image" Target="../media/image112.jpeg"/><Relationship Id="rId4" Type="http://schemas.openxmlformats.org/officeDocument/2006/relationships/image" Target="https://sun9-west.userapi.com/sun9-46/s/v1/ig2/WHwLk9_dL3RVfveviDuFMcg8SJarhbuo5yeaHYzde31FU8GJzyeuXj7j3xy67LOR-QeudLhePCIUoWQzcxk5T72O.jpg?size=810x1080&amp;quality=96&amp;type=album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6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.jpeg"/><Relationship Id="rId5" Type="http://schemas.openxmlformats.org/officeDocument/2006/relationships/image" Target="../media/image114.jpeg"/><Relationship Id="rId4" Type="http://schemas.openxmlformats.org/officeDocument/2006/relationships/image" Target="../media/image11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9.jpeg"/><Relationship Id="rId5" Type="http://schemas.openxmlformats.org/officeDocument/2006/relationships/image" Target="../media/image118.jpeg"/><Relationship Id="rId4" Type="http://schemas.openxmlformats.org/officeDocument/2006/relationships/image" Target="../media/image117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2.jpeg"/><Relationship Id="rId4" Type="http://schemas.openxmlformats.org/officeDocument/2006/relationships/image" Target="../media/image121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jpeg"/><Relationship Id="rId3" Type="http://schemas.openxmlformats.org/officeDocument/2006/relationships/image" Target="../media/image1.png"/><Relationship Id="rId7" Type="http://schemas.openxmlformats.org/officeDocument/2006/relationships/image" Target="../media/image126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5.jpeg"/><Relationship Id="rId5" Type="http://schemas.openxmlformats.org/officeDocument/2006/relationships/image" Target="../media/image124.jpeg"/><Relationship Id="rId4" Type="http://schemas.openxmlformats.org/officeDocument/2006/relationships/image" Target="../media/image123.jpeg"/><Relationship Id="rId9" Type="http://schemas.openxmlformats.org/officeDocument/2006/relationships/image" Target="../media/image17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 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57666" y="827543"/>
            <a:ext cx="9682266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Публичный доклад </a:t>
            </a:r>
          </a:p>
          <a:p>
            <a:pPr algn="ctr"/>
            <a:r>
              <a:rPr lang="ru-RU" sz="5400" b="1" dirty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м</a:t>
            </a:r>
            <a:r>
              <a:rPr lang="ru-RU" sz="5400" b="1" cap="none" spc="0" dirty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униципального дошкольного</a:t>
            </a:r>
          </a:p>
          <a:p>
            <a:pPr algn="ctr"/>
            <a:r>
              <a:rPr lang="ru-RU" sz="5400" b="1" dirty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образовательного учреждения</a:t>
            </a:r>
          </a:p>
          <a:p>
            <a:pPr algn="ctr"/>
            <a:r>
              <a:rPr lang="ru-RU" sz="5400" b="1" cap="none" spc="0" dirty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«Детский сад № 3 «Незабудка»</a:t>
            </a:r>
          </a:p>
          <a:p>
            <a:pPr algn="ctr"/>
            <a:r>
              <a:rPr lang="ru-RU" sz="5400" b="1" dirty="0" smtClean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2022 </a:t>
            </a:r>
            <a:r>
              <a:rPr lang="ru-RU" sz="5400" b="1" dirty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год</a:t>
            </a:r>
            <a:endParaRPr lang="ru-RU" sz="5400" b="1" cap="none" spc="0" dirty="0">
              <a:ln w="9525">
                <a:solidFill>
                  <a:srgbClr val="002060"/>
                </a:solidFill>
                <a:prstDash val="solid"/>
              </a:ln>
              <a:solidFill>
                <a:srgbClr val="0070C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0310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527" y="3055721"/>
            <a:ext cx="2576945" cy="1891145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1504" y="5053978"/>
            <a:ext cx="360393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 на Совете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 МДОУ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 3 «Незабудка»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ротокол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«9» марта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2023г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№1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Утверждён приказом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МДОУ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 3 «Незабудка»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09.03.2023г. № 93/1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099" y="446613"/>
            <a:ext cx="5676899" cy="416075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01"/>
          <a:stretch/>
        </p:blipFill>
        <p:spPr>
          <a:xfrm>
            <a:off x="6426925" y="446613"/>
            <a:ext cx="5415642" cy="4160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43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3177" y="0"/>
            <a:ext cx="11573692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характеристика учреждения</a:t>
            </a:r>
          </a:p>
          <a:p>
            <a:pPr algn="ctr"/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дошкольное образовательное учреждение</a:t>
            </a:r>
          </a:p>
          <a:p>
            <a:pPr algn="ctr"/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 3 «Незабудка»</a:t>
            </a:r>
          </a:p>
          <a:p>
            <a:endParaRPr lang="ru-RU" dirty="0"/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Учредителем Учреждения и собственником его имущества является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округ Архангельской области «Котлас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и полномочия Учредителя Учреждения от имени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«Котлас» исполняет администрация муниципального образования «Котлас» в лице Управления по социальным вопросам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администрации городского округа «Котлас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и полномочия собственника имущества Учреждения от имени МО «Котлас» исполняет Комитет по управлению имуществом администрации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«Котлас», администрация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«Котлас».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Юридический адрес дошкольного учреждения:</a:t>
            </a:r>
          </a:p>
          <a:p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165300, Архангельская область, г. Котлас, ул. Портовиков,  д.60</a:t>
            </a:r>
            <a:endParaRPr lang="ru-RU" sz="2000" dirty="0"/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Фактический адрес дошкольного учреждения: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165300 Архангельская область, г. Котлас, ул. Портовиков,  д.60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165300Архангельская область, г. Котлас, ул. Володарского, д.19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Телефон/факс: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(8 81837) 3-64-46; 3-64-41; 2-00-74.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Заведующий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МДОУ «Детский сад № 3 «Незабудка»  </a:t>
            </a:r>
          </a:p>
          <a:p>
            <a:r>
              <a:rPr lang="ru-RU" sz="2000" b="1" u="sng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Огородникова</a:t>
            </a:r>
            <a:r>
              <a:rPr lang="ru-RU" sz="20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Анна Анатольевна</a:t>
            </a:r>
            <a:endParaRPr lang="ru-RU" sz="2000" b="1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4528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687" y="0"/>
            <a:ext cx="12247687" cy="6858000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>
            <a:off x="2505320" y="1506058"/>
            <a:ext cx="2064685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cs typeface="Times New Roman" panose="02020603050405020304" pitchFamily="18" charset="0"/>
              </a:rPr>
              <a:t>СОВЕТ УЧРЕЖДЕНИЯ</a:t>
            </a:r>
          </a:p>
        </p:txBody>
      </p:sp>
      <p:sp>
        <p:nvSpPr>
          <p:cNvPr id="9" name="Овал 8"/>
          <p:cNvSpPr/>
          <p:nvPr/>
        </p:nvSpPr>
        <p:spPr>
          <a:xfrm>
            <a:off x="162669" y="1549471"/>
            <a:ext cx="2012566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ПЕДАГОГИЧЕСКИЙ СОВЕТ</a:t>
            </a:r>
          </a:p>
        </p:txBody>
      </p:sp>
      <p:sp>
        <p:nvSpPr>
          <p:cNvPr id="10" name="Овал 9"/>
          <p:cNvSpPr/>
          <p:nvPr/>
        </p:nvSpPr>
        <p:spPr>
          <a:xfrm>
            <a:off x="7704546" y="1558095"/>
            <a:ext cx="2079172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ОБЩЕЕ СОБРАНИЕ РАБОТНИКОВ</a:t>
            </a:r>
          </a:p>
        </p:txBody>
      </p:sp>
      <p:sp>
        <p:nvSpPr>
          <p:cNvPr id="11" name="Овал 10"/>
          <p:cNvSpPr/>
          <p:nvPr/>
        </p:nvSpPr>
        <p:spPr>
          <a:xfrm>
            <a:off x="2533168" y="2996230"/>
            <a:ext cx="1392887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СТ. ВОСПИТАТЕЛЬ</a:t>
            </a:r>
          </a:p>
        </p:txBody>
      </p:sp>
      <p:sp>
        <p:nvSpPr>
          <p:cNvPr id="14" name="Овал 13"/>
          <p:cNvSpPr/>
          <p:nvPr/>
        </p:nvSpPr>
        <p:spPr>
          <a:xfrm>
            <a:off x="4684190" y="5808995"/>
            <a:ext cx="1930194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РОДИТЕЛИ</a:t>
            </a:r>
          </a:p>
        </p:txBody>
      </p:sp>
      <p:sp>
        <p:nvSpPr>
          <p:cNvPr id="15" name="Овал 14"/>
          <p:cNvSpPr/>
          <p:nvPr/>
        </p:nvSpPr>
        <p:spPr>
          <a:xfrm>
            <a:off x="10172013" y="1611013"/>
            <a:ext cx="1809779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ПРОФСОЮЗНЫЙ КОМИТЕТ</a:t>
            </a:r>
          </a:p>
        </p:txBody>
      </p:sp>
      <p:sp>
        <p:nvSpPr>
          <p:cNvPr id="16" name="Овал 15"/>
          <p:cNvSpPr/>
          <p:nvPr/>
        </p:nvSpPr>
        <p:spPr>
          <a:xfrm>
            <a:off x="4556904" y="4654959"/>
            <a:ext cx="205748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ВОСПИТАТЕЛИ</a:t>
            </a:r>
          </a:p>
        </p:txBody>
      </p:sp>
      <p:sp>
        <p:nvSpPr>
          <p:cNvPr id="17" name="Овал 16"/>
          <p:cNvSpPr/>
          <p:nvPr/>
        </p:nvSpPr>
        <p:spPr>
          <a:xfrm>
            <a:off x="7842293" y="4634438"/>
            <a:ext cx="2111827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dirty="0">
                <a:solidFill>
                  <a:schemeClr val="tx1"/>
                </a:solidFill>
              </a:rPr>
              <a:t>ОБСЛУЖИВАЮЩИЙ ПЕРСОНАЛ</a:t>
            </a:r>
          </a:p>
        </p:txBody>
      </p:sp>
      <p:sp>
        <p:nvSpPr>
          <p:cNvPr id="18" name="Овал 17"/>
          <p:cNvSpPr/>
          <p:nvPr/>
        </p:nvSpPr>
        <p:spPr>
          <a:xfrm>
            <a:off x="10579100" y="2971800"/>
            <a:ext cx="1402692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БУХГАЛТЕР</a:t>
            </a:r>
          </a:p>
        </p:txBody>
      </p:sp>
      <p:sp>
        <p:nvSpPr>
          <p:cNvPr id="20" name="Овал 19"/>
          <p:cNvSpPr/>
          <p:nvPr/>
        </p:nvSpPr>
        <p:spPr>
          <a:xfrm>
            <a:off x="4914410" y="1320711"/>
            <a:ext cx="2383309" cy="11517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ЗАВЕДУЮЩИЙ</a:t>
            </a:r>
          </a:p>
        </p:txBody>
      </p:sp>
      <p:sp>
        <p:nvSpPr>
          <p:cNvPr id="21" name="Овал 20"/>
          <p:cNvSpPr/>
          <p:nvPr/>
        </p:nvSpPr>
        <p:spPr>
          <a:xfrm>
            <a:off x="894189" y="2961212"/>
            <a:ext cx="1405135" cy="9492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err="1" smtClean="0">
                <a:solidFill>
                  <a:schemeClr val="tx1"/>
                </a:solidFill>
              </a:rPr>
              <a:t>ППк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1788128" y="4692630"/>
            <a:ext cx="2161583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СПЕЦИАЛИСТЫ</a:t>
            </a:r>
          </a:p>
        </p:txBody>
      </p:sp>
      <p:sp>
        <p:nvSpPr>
          <p:cNvPr id="23" name="Овал 22"/>
          <p:cNvSpPr/>
          <p:nvPr/>
        </p:nvSpPr>
        <p:spPr>
          <a:xfrm>
            <a:off x="1960186" y="5808995"/>
            <a:ext cx="1933476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ДЕТИ</a:t>
            </a:r>
          </a:p>
        </p:txBody>
      </p:sp>
      <p:cxnSp>
        <p:nvCxnSpPr>
          <p:cNvPr id="35" name="Прямая со стрелкой 34"/>
          <p:cNvCxnSpPr>
            <a:stCxn id="9" idx="6"/>
          </p:cNvCxnSpPr>
          <p:nvPr/>
        </p:nvCxnSpPr>
        <p:spPr>
          <a:xfrm>
            <a:off x="2175235" y="2006671"/>
            <a:ext cx="324676" cy="862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>
            <a:endCxn id="20" idx="2"/>
          </p:cNvCxnSpPr>
          <p:nvPr/>
        </p:nvCxnSpPr>
        <p:spPr>
          <a:xfrm>
            <a:off x="4563050" y="1896603"/>
            <a:ext cx="35136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>
            <a:stCxn id="20" idx="6"/>
          </p:cNvCxnSpPr>
          <p:nvPr/>
        </p:nvCxnSpPr>
        <p:spPr>
          <a:xfrm>
            <a:off x="7297719" y="1896603"/>
            <a:ext cx="394759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3" name="Прямая со стрелкой 82"/>
          <p:cNvCxnSpPr>
            <a:stCxn id="20" idx="4"/>
          </p:cNvCxnSpPr>
          <p:nvPr/>
        </p:nvCxnSpPr>
        <p:spPr>
          <a:xfrm>
            <a:off x="6106065" y="2472495"/>
            <a:ext cx="0" cy="24558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7" name="Прямая со стрелкой 116"/>
          <p:cNvCxnSpPr/>
          <p:nvPr/>
        </p:nvCxnSpPr>
        <p:spPr>
          <a:xfrm>
            <a:off x="6022850" y="3771476"/>
            <a:ext cx="2128713" cy="93545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2" name="Прямая со стрелкой 121"/>
          <p:cNvCxnSpPr>
            <a:stCxn id="73" idx="2"/>
          </p:cNvCxnSpPr>
          <p:nvPr/>
        </p:nvCxnSpPr>
        <p:spPr>
          <a:xfrm flipH="1">
            <a:off x="6295558" y="3470788"/>
            <a:ext cx="1343029" cy="1145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8" name="Прямая со стрелкой 127"/>
          <p:cNvCxnSpPr>
            <a:stCxn id="73" idx="3"/>
          </p:cNvCxnSpPr>
          <p:nvPr/>
        </p:nvCxnSpPr>
        <p:spPr>
          <a:xfrm flipH="1">
            <a:off x="6295558" y="3794077"/>
            <a:ext cx="1548930" cy="104679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2" name="Прямая со стрелкой 131"/>
          <p:cNvCxnSpPr>
            <a:endCxn id="23" idx="6"/>
          </p:cNvCxnSpPr>
          <p:nvPr/>
        </p:nvCxnSpPr>
        <p:spPr>
          <a:xfrm flipH="1">
            <a:off x="3893662" y="6266195"/>
            <a:ext cx="770585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0" name="Прямая со стрелкой 139"/>
          <p:cNvCxnSpPr>
            <a:endCxn id="23" idx="7"/>
          </p:cNvCxnSpPr>
          <p:nvPr/>
        </p:nvCxnSpPr>
        <p:spPr>
          <a:xfrm flipH="1">
            <a:off x="3610511" y="5336818"/>
            <a:ext cx="1053736" cy="60608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8" name="Прямая со стрелкой 147"/>
          <p:cNvCxnSpPr/>
          <p:nvPr/>
        </p:nvCxnSpPr>
        <p:spPr>
          <a:xfrm flipH="1">
            <a:off x="6062458" y="3910495"/>
            <a:ext cx="1983259" cy="195156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2" name="Прямая со стрелкой 151"/>
          <p:cNvCxnSpPr/>
          <p:nvPr/>
        </p:nvCxnSpPr>
        <p:spPr>
          <a:xfrm>
            <a:off x="2897490" y="5607030"/>
            <a:ext cx="0" cy="24247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1" name="Прямая со стрелкой 160"/>
          <p:cNvCxnSpPr/>
          <p:nvPr/>
        </p:nvCxnSpPr>
        <p:spPr>
          <a:xfrm flipH="1">
            <a:off x="2897751" y="3574286"/>
            <a:ext cx="4734334" cy="111834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 flipV="1">
            <a:off x="9794406" y="1980317"/>
            <a:ext cx="381170" cy="2646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3" name="Овал 72"/>
          <p:cNvSpPr/>
          <p:nvPr/>
        </p:nvSpPr>
        <p:spPr>
          <a:xfrm>
            <a:off x="7638587" y="3013588"/>
            <a:ext cx="1405982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ЗАМ.ЗАВЕДУЮЩЕГО</a:t>
            </a:r>
          </a:p>
        </p:txBody>
      </p:sp>
      <p:sp>
        <p:nvSpPr>
          <p:cNvPr id="74" name="Овал 73"/>
          <p:cNvSpPr/>
          <p:nvPr/>
        </p:nvSpPr>
        <p:spPr>
          <a:xfrm>
            <a:off x="4850666" y="3013588"/>
            <a:ext cx="1395605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СПЕЦИАЛИСТ ПО ОТ</a:t>
            </a:r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 flipV="1">
            <a:off x="1633564" y="2764651"/>
            <a:ext cx="9820083" cy="1208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 стрелкой 92"/>
          <p:cNvCxnSpPr/>
          <p:nvPr/>
        </p:nvCxnSpPr>
        <p:spPr>
          <a:xfrm flipH="1">
            <a:off x="5573504" y="3696129"/>
            <a:ext cx="2088935" cy="9965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6" name="Прямая со стрелкой 95"/>
          <p:cNvCxnSpPr/>
          <p:nvPr/>
        </p:nvCxnSpPr>
        <p:spPr>
          <a:xfrm flipH="1">
            <a:off x="3825534" y="3934894"/>
            <a:ext cx="1488943" cy="94858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5" name="Прямая со стрелкой 104"/>
          <p:cNvCxnSpPr/>
          <p:nvPr/>
        </p:nvCxnSpPr>
        <p:spPr>
          <a:xfrm>
            <a:off x="3933420" y="3451568"/>
            <a:ext cx="886522" cy="186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7" name="Прямая со стрелкой 106"/>
          <p:cNvCxnSpPr/>
          <p:nvPr/>
        </p:nvCxnSpPr>
        <p:spPr>
          <a:xfrm flipH="1">
            <a:off x="9051071" y="3470788"/>
            <a:ext cx="1454138" cy="1145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4" name="Прямая со стрелкой 113"/>
          <p:cNvCxnSpPr/>
          <p:nvPr/>
        </p:nvCxnSpPr>
        <p:spPr>
          <a:xfrm>
            <a:off x="3949711" y="5149830"/>
            <a:ext cx="60719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5" name="Прямая со стрелкой 114"/>
          <p:cNvCxnSpPr/>
          <p:nvPr/>
        </p:nvCxnSpPr>
        <p:spPr>
          <a:xfrm>
            <a:off x="3429000" y="5548838"/>
            <a:ext cx="1255190" cy="71735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9" name="Прямая со стрелкой 118"/>
          <p:cNvCxnSpPr/>
          <p:nvPr/>
        </p:nvCxnSpPr>
        <p:spPr>
          <a:xfrm>
            <a:off x="5595668" y="5569359"/>
            <a:ext cx="0" cy="23535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3" name="Прямая со стрелкой 122"/>
          <p:cNvCxnSpPr/>
          <p:nvPr/>
        </p:nvCxnSpPr>
        <p:spPr>
          <a:xfrm>
            <a:off x="1788128" y="3934894"/>
            <a:ext cx="316557" cy="77203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0" name="Прямая со стрелкой 129"/>
          <p:cNvCxnSpPr>
            <a:stCxn id="73" idx="5"/>
          </p:cNvCxnSpPr>
          <p:nvPr/>
        </p:nvCxnSpPr>
        <p:spPr>
          <a:xfrm>
            <a:off x="8838668" y="3794077"/>
            <a:ext cx="165356" cy="84036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5" name="Прямая со стрелкой 134"/>
          <p:cNvCxnSpPr>
            <a:stCxn id="11" idx="5"/>
          </p:cNvCxnSpPr>
          <p:nvPr/>
        </p:nvCxnSpPr>
        <p:spPr>
          <a:xfrm>
            <a:off x="3722071" y="3776719"/>
            <a:ext cx="1229743" cy="97787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7" name="Прямая со стрелкой 136"/>
          <p:cNvCxnSpPr/>
          <p:nvPr/>
        </p:nvCxnSpPr>
        <p:spPr>
          <a:xfrm flipH="1">
            <a:off x="2703715" y="3927988"/>
            <a:ext cx="746733" cy="77893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5" name="Прямая со стрелкой 154"/>
          <p:cNvCxnSpPr/>
          <p:nvPr/>
        </p:nvCxnSpPr>
        <p:spPr>
          <a:xfrm>
            <a:off x="8337970" y="2779193"/>
            <a:ext cx="0" cy="24558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9" name="Прямая со стрелкой 158"/>
          <p:cNvCxnSpPr/>
          <p:nvPr/>
        </p:nvCxnSpPr>
        <p:spPr>
          <a:xfrm>
            <a:off x="5612087" y="2733122"/>
            <a:ext cx="0" cy="24558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0" name="Прямая со стрелкой 159"/>
          <p:cNvCxnSpPr/>
          <p:nvPr/>
        </p:nvCxnSpPr>
        <p:spPr>
          <a:xfrm>
            <a:off x="11436429" y="2733123"/>
            <a:ext cx="0" cy="24558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2" name="Прямая со стрелкой 161"/>
          <p:cNvCxnSpPr/>
          <p:nvPr/>
        </p:nvCxnSpPr>
        <p:spPr>
          <a:xfrm>
            <a:off x="1611268" y="2718078"/>
            <a:ext cx="0" cy="24558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4" name="Прямая со стрелкой 163"/>
          <p:cNvCxnSpPr/>
          <p:nvPr/>
        </p:nvCxnSpPr>
        <p:spPr>
          <a:xfrm>
            <a:off x="3229611" y="2762730"/>
            <a:ext cx="0" cy="24558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8" name="Прямая со стрелкой 187"/>
          <p:cNvCxnSpPr/>
          <p:nvPr/>
        </p:nvCxnSpPr>
        <p:spPr>
          <a:xfrm>
            <a:off x="8337970" y="3953401"/>
            <a:ext cx="208445" cy="73922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0" name="Прямоугольник 189"/>
          <p:cNvSpPr/>
          <p:nvPr/>
        </p:nvSpPr>
        <p:spPr>
          <a:xfrm>
            <a:off x="3288512" y="310634"/>
            <a:ext cx="54686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управления ДОУ</a:t>
            </a:r>
          </a:p>
        </p:txBody>
      </p:sp>
      <p:sp>
        <p:nvSpPr>
          <p:cNvPr id="7" name="Дуга 6"/>
          <p:cNvSpPr/>
          <p:nvPr/>
        </p:nvSpPr>
        <p:spPr>
          <a:xfrm flipH="1">
            <a:off x="5193354" y="3429000"/>
            <a:ext cx="242246" cy="941892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414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008561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71067" y="174790"/>
            <a:ext cx="1078311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кадрах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Кадрами ДОУ на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31.12.2022г.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обеспечено полностью.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Общее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сотрудников –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77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педагогов –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Высшее образование имеют -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педагогов, из них педагогическое - 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Среднее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профессиональное педагогическое -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педагогов.  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едагогическое высшее образование заочно получают  - 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педагога.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661986979"/>
              </p:ext>
            </p:extLst>
          </p:nvPr>
        </p:nvGraphicFramePr>
        <p:xfrm>
          <a:off x="431076" y="3333322"/>
          <a:ext cx="7550330" cy="3605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3845928" y="2871657"/>
            <a:ext cx="1318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2022 год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482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215573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6359" y="82425"/>
            <a:ext cx="11339386" cy="27084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 административного и педагогического коллектива</a:t>
            </a:r>
          </a:p>
          <a:p>
            <a:endParaRPr lang="ru-RU" dirty="0"/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 административного и педагогического коллектива в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году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составляет: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5 лет –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чел.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5-10 лет –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чел.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10-20 лет –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чел.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и свыше лет –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чел.</a:t>
            </a:r>
          </a:p>
        </p:txBody>
      </p:sp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3420872342"/>
              </p:ext>
            </p:extLst>
          </p:nvPr>
        </p:nvGraphicFramePr>
        <p:xfrm>
          <a:off x="5955957" y="2069093"/>
          <a:ext cx="5431034" cy="2479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0786395"/>
              </p:ext>
            </p:extLst>
          </p:nvPr>
        </p:nvGraphicFramePr>
        <p:xfrm>
          <a:off x="4167051" y="2565907"/>
          <a:ext cx="7745054" cy="39894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7444036" y="1934156"/>
            <a:ext cx="16928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год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6159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613615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5750" y="239225"/>
            <a:ext cx="116205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Аттестация педагогических и руководящих 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работников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Аттестовано в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 – 6ч. 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- 2 педагога           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– 14 педагогов, 1- работник административно – управленческого персонала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dirty="0" smtClean="0"/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2022 год высшая квалификационная категория – 4ч., </a:t>
            </a: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– 11ч., СЗД – 14ч., без категории – 7ч.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931081143"/>
              </p:ext>
            </p:extLst>
          </p:nvPr>
        </p:nvGraphicFramePr>
        <p:xfrm>
          <a:off x="1376195" y="3168180"/>
          <a:ext cx="10530055" cy="3349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41711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357858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20686" y="401041"/>
            <a:ext cx="937515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Курсовая 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</a:t>
            </a:r>
          </a:p>
          <a:p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Курсовую подготовку прошли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2020 г. – 19 чел.</a:t>
            </a:r>
          </a:p>
          <a:p>
            <a:pPr algn="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2021 г. – 22 чел. </a:t>
            </a:r>
          </a:p>
          <a:p>
            <a:pPr algn="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2022 г. – 16 чел.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1581991153"/>
              </p:ext>
            </p:extLst>
          </p:nvPr>
        </p:nvGraphicFramePr>
        <p:xfrm>
          <a:off x="596163" y="966651"/>
          <a:ext cx="7528933" cy="4388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32279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749327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3351" y="0"/>
            <a:ext cx="12058649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паспорт ДОУ в 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статус семей (по составу и роду деятельности) на конец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выглядит следующим образом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детей в дошкольном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учреждении на 01.09.2022г.- 334, на декабрь 2022г – 322ч.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полная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 - 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268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неполная семья –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  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многодетная семья -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опекунская семья –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дети, состоящие на внутреннем учете социально-неблагополучных семей –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 </a:t>
            </a:r>
          </a:p>
          <a:p>
            <a:pPr marL="285750" indent="-285750">
              <a:buFontTx/>
              <a:buChar char="-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31.12.2022 г. из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 числа детей, посещающих ДОУ, льготами по оплате пользуются - 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семьи, дети находящиеся под опекой – 2ч., дети мобилизованных родителей – 4ч.,  дети-инвалиды – 1 (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инвалиды 100%)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668832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4045033816"/>
              </p:ext>
            </p:extLst>
          </p:nvPr>
        </p:nvGraphicFramePr>
        <p:xfrm>
          <a:off x="3150288" y="4876925"/>
          <a:ext cx="5891424" cy="23078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78327" y="4494258"/>
            <a:ext cx="1318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2021 год</a:t>
            </a:r>
            <a:endParaRPr lang="ru-RU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1943032338"/>
              </p:ext>
            </p:extLst>
          </p:nvPr>
        </p:nvGraphicFramePr>
        <p:xfrm>
          <a:off x="6911885" y="4789778"/>
          <a:ext cx="4861015" cy="22526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9318454" y="4198510"/>
            <a:ext cx="13188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2022 год</a:t>
            </a:r>
            <a:endParaRPr lang="ru-RU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2611005348"/>
              </p:ext>
            </p:extLst>
          </p:nvPr>
        </p:nvGraphicFramePr>
        <p:xfrm>
          <a:off x="-992776" y="4890633"/>
          <a:ext cx="5969726" cy="23078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479040" y="4494258"/>
            <a:ext cx="1318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2020 год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401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294163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2495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9679" y="281529"/>
            <a:ext cx="1156592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Комплектование дошкольного 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</a:t>
            </a:r>
          </a:p>
          <a:p>
            <a:pPr algn="ctr"/>
            <a:endParaRPr lang="ru-RU" sz="800" dirty="0"/>
          </a:p>
          <a:p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редоставлены места в детском саду для </a:t>
            </a:r>
            <a:r>
              <a:rPr lang="ru-RU" sz="22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334</a:t>
            </a:r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детей.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дошкольном учреждении функционирует 16 групп</a:t>
            </a:r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группы для детей </a:t>
            </a:r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лет - </a:t>
            </a:r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r>
              <a:rPr lang="ru-RU" sz="2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</a:t>
            </a:r>
            <a:endParaRPr lang="ru-RU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 для детей от 3 лет и старше - </a:t>
            </a:r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279 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</a:p>
          <a:p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Посещаемость за 2022 год составила 61%. (2021 г. – 58%; 2020 г. – 46%)</a:t>
            </a:r>
            <a:endParaRPr lang="ru-RU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98155" y="3120505"/>
            <a:ext cx="15707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год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4180318192"/>
              </p:ext>
            </p:extLst>
          </p:nvPr>
        </p:nvGraphicFramePr>
        <p:xfrm>
          <a:off x="2876445" y="3052211"/>
          <a:ext cx="6372058" cy="34357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37192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10056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6586" y="197199"/>
            <a:ext cx="7473281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заболеваемости детей в ДОУ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осмотрено детей в ДОУ  медицинскими специалистами 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334 обучающихся.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Имеют группы здоровья:</a:t>
            </a:r>
          </a:p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группа здоровья –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группа здоровья –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284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группа здоровья –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группа здоровья –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болевших детей –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Часто болеющих детей –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зарегистрировано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535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случаев заболеваний.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Из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них:</a:t>
            </a:r>
          </a:p>
          <a:p>
            <a:pPr marL="285750" indent="-28575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ЖКЗ –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Ангина –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</a:p>
          <a:p>
            <a:pPr marL="285750" indent="-285750">
              <a:buFontTx/>
              <a:buChar char="-"/>
            </a:pPr>
            <a:r>
              <a:rPr lang="ru-RU" sz="20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Ковид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19 - 9</a:t>
            </a:r>
          </a:p>
          <a:p>
            <a:pPr marL="285750" indent="-285750">
              <a:buFontTx/>
              <a:buChar char="-"/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Грипп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490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Пневмония – 0</a:t>
            </a:r>
          </a:p>
          <a:p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236248405"/>
              </p:ext>
            </p:extLst>
          </p:nvPr>
        </p:nvGraphicFramePr>
        <p:xfrm>
          <a:off x="7602583" y="4001294"/>
          <a:ext cx="4153988" cy="23541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648288" y="134292"/>
            <a:ext cx="1318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2020 год</a:t>
            </a:r>
            <a:endParaRPr lang="ru-RU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3331851198"/>
              </p:ext>
            </p:extLst>
          </p:nvPr>
        </p:nvGraphicFramePr>
        <p:xfrm>
          <a:off x="7602583" y="464955"/>
          <a:ext cx="3997233" cy="2230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947307" y="3539629"/>
            <a:ext cx="12498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2021год</a:t>
            </a:r>
            <a:endParaRPr lang="ru-RU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3013018164"/>
              </p:ext>
            </p:extLst>
          </p:nvPr>
        </p:nvGraphicFramePr>
        <p:xfrm>
          <a:off x="1658982" y="4127863"/>
          <a:ext cx="5540832" cy="2406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291748" y="3826772"/>
            <a:ext cx="2154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2022 год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282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7453" y="152399"/>
            <a:ext cx="3833295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группе здоровья выпускников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года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выпускников –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часто болеющих –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здоровья выпускников -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33,3 %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здоровья: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группа –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группа –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группа –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группа –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pPr marL="342900" indent="-342900">
              <a:buFontTx/>
              <a:buChar char="-"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группа –  0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Физкультурная группа: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–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Подготовительная – 2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Специальная -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97829" y="152399"/>
            <a:ext cx="3243942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группе здоровья выпускников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года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детей выпускников –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часто болеющих –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здоровья выпускников - 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34 %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здоровья: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группа – 1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группа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65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группа –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группа –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pPr marL="342900" indent="-342900">
              <a:buFontTx/>
              <a:buChar char="-"/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группа - 1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Физкультурная группа: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–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Подготовительная – 16</a:t>
            </a:r>
          </a:p>
          <a:p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Специальная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973786" y="155800"/>
            <a:ext cx="338001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группе здоровья выпускников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года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 выпускников –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часто болеющих –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здоровья выпускников - 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63 %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здоровья: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группа –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группа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45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группа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–1 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группа –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pPr marL="342900" indent="-342900">
              <a:buFontTx/>
              <a:buChar char="-"/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группа - 0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Физкультурная группа: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–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Подготовительная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pPr marL="342900" indent="-342900">
              <a:buFontTx/>
              <a:buChar char="-"/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Специальная - 0</a:t>
            </a:r>
          </a:p>
          <a:p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7491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02803" y="413415"/>
            <a:ext cx="10870098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Питание детей в ДОУ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2022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при 12 часом режиме работы ДОУ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20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разовое питание детей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Завтрак;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завтрак;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Обед;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Полдник;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Ужин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Tx/>
              <a:buChar char="-"/>
            </a:pPr>
            <a:endParaRPr lang="ru-RU" sz="9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Поставщики продуктов:</a:t>
            </a:r>
          </a:p>
          <a:p>
            <a:r>
              <a:rPr lang="ru-RU" sz="2000" b="1" dirty="0">
                <a:solidFill>
                  <a:srgbClr val="002060"/>
                </a:solidFill>
              </a:rPr>
              <a:t>Хлеб- </a:t>
            </a:r>
            <a:r>
              <a:rPr lang="ru-RU" sz="2000" b="1" dirty="0" smtClean="0">
                <a:solidFill>
                  <a:srgbClr val="002060"/>
                </a:solidFill>
              </a:rPr>
              <a:t>И.П   Сергеев Д.А.,</a:t>
            </a:r>
            <a:endParaRPr lang="ru-RU" sz="2000" b="1" dirty="0">
              <a:solidFill>
                <a:srgbClr val="002060"/>
              </a:solidFill>
            </a:endParaRPr>
          </a:p>
          <a:p>
            <a:r>
              <a:rPr lang="ru-RU" sz="2000" b="1" dirty="0">
                <a:solidFill>
                  <a:srgbClr val="002060"/>
                </a:solidFill>
              </a:rPr>
              <a:t>Картофель- ИП </a:t>
            </a:r>
            <a:r>
              <a:rPr lang="ru-RU" sz="2000" b="1" dirty="0" smtClean="0">
                <a:solidFill>
                  <a:srgbClr val="002060"/>
                </a:solidFill>
              </a:rPr>
              <a:t>Горяева М.А.,</a:t>
            </a:r>
            <a:endParaRPr lang="ru-RU" sz="2000" b="1" dirty="0">
              <a:solidFill>
                <a:srgbClr val="002060"/>
              </a:solidFill>
            </a:endParaRPr>
          </a:p>
          <a:p>
            <a:r>
              <a:rPr lang="ru-RU" sz="2000" b="1" dirty="0">
                <a:solidFill>
                  <a:srgbClr val="002060"/>
                </a:solidFill>
              </a:rPr>
              <a:t>Фрукты, овощи-ИП </a:t>
            </a:r>
            <a:r>
              <a:rPr lang="ru-RU" sz="2000" b="1" dirty="0" smtClean="0">
                <a:solidFill>
                  <a:srgbClr val="002060"/>
                </a:solidFill>
              </a:rPr>
              <a:t>Агалаков </a:t>
            </a:r>
            <a:r>
              <a:rPr lang="ru-RU" sz="2000" b="1" dirty="0">
                <a:solidFill>
                  <a:srgbClr val="002060"/>
                </a:solidFill>
              </a:rPr>
              <a:t>Е.В</a:t>
            </a:r>
            <a:r>
              <a:rPr lang="ru-RU" sz="2000" b="1" dirty="0" smtClean="0">
                <a:solidFill>
                  <a:srgbClr val="002060"/>
                </a:solidFill>
              </a:rPr>
              <a:t>.,</a:t>
            </a:r>
            <a:endParaRPr lang="ru-RU" sz="2000" b="1" dirty="0">
              <a:solidFill>
                <a:srgbClr val="002060"/>
              </a:solidFill>
            </a:endParaRPr>
          </a:p>
          <a:p>
            <a:r>
              <a:rPr lang="ru-RU" sz="2000" b="1" dirty="0">
                <a:solidFill>
                  <a:srgbClr val="002060"/>
                </a:solidFill>
              </a:rPr>
              <a:t>Крупы, макароны, </a:t>
            </a:r>
            <a:r>
              <a:rPr lang="ru-RU" sz="2000" b="1" dirty="0" smtClean="0">
                <a:solidFill>
                  <a:srgbClr val="002060"/>
                </a:solidFill>
              </a:rPr>
              <a:t>консервация-ИП </a:t>
            </a:r>
            <a:r>
              <a:rPr lang="ru-RU" sz="2000" b="1" dirty="0" err="1">
                <a:solidFill>
                  <a:srgbClr val="002060"/>
                </a:solidFill>
              </a:rPr>
              <a:t>Агаеева</a:t>
            </a:r>
            <a:r>
              <a:rPr lang="ru-RU" sz="2000" b="1" dirty="0">
                <a:solidFill>
                  <a:srgbClr val="002060"/>
                </a:solidFill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</a:rPr>
              <a:t>С.М.,</a:t>
            </a:r>
            <a:endParaRPr lang="ru-RU" sz="2000" b="1" dirty="0">
              <a:solidFill>
                <a:srgbClr val="002060"/>
              </a:solidFill>
            </a:endParaRPr>
          </a:p>
          <a:p>
            <a:r>
              <a:rPr lang="ru-RU" sz="2000" b="1" dirty="0">
                <a:solidFill>
                  <a:srgbClr val="002060"/>
                </a:solidFill>
              </a:rPr>
              <a:t>Масло сливочное, сыр-ИП Ярыгина Е.В</a:t>
            </a:r>
            <a:r>
              <a:rPr lang="ru-RU" sz="2000" b="1" dirty="0" smtClean="0">
                <a:solidFill>
                  <a:srgbClr val="002060"/>
                </a:solidFill>
              </a:rPr>
              <a:t>.,</a:t>
            </a:r>
            <a:endParaRPr lang="ru-RU" sz="2000" b="1" dirty="0">
              <a:solidFill>
                <a:srgbClr val="002060"/>
              </a:solidFill>
            </a:endParaRPr>
          </a:p>
          <a:p>
            <a:r>
              <a:rPr lang="ru-RU" sz="2000" b="1" dirty="0">
                <a:solidFill>
                  <a:srgbClr val="002060"/>
                </a:solidFill>
              </a:rPr>
              <a:t>Вода питьевая бутилированная – ООО «Оптовик</a:t>
            </a:r>
            <a:r>
              <a:rPr lang="ru-RU" sz="2000" b="1" dirty="0" smtClean="0">
                <a:solidFill>
                  <a:srgbClr val="002060"/>
                </a:solidFill>
              </a:rPr>
              <a:t>»,</a:t>
            </a:r>
            <a:endParaRPr lang="ru-RU" sz="2000" b="1" dirty="0">
              <a:solidFill>
                <a:srgbClr val="002060"/>
              </a:solidFill>
            </a:endParaRPr>
          </a:p>
          <a:p>
            <a:r>
              <a:rPr lang="ru-RU" sz="2000" b="1" dirty="0">
                <a:solidFill>
                  <a:srgbClr val="002060"/>
                </a:solidFill>
              </a:rPr>
              <a:t>Кисломолочные продукты-ООО «Оптовик</a:t>
            </a:r>
            <a:r>
              <a:rPr lang="ru-RU" sz="2000" b="1" dirty="0" smtClean="0">
                <a:solidFill>
                  <a:srgbClr val="002060"/>
                </a:solidFill>
              </a:rPr>
              <a:t>»,</a:t>
            </a:r>
            <a:endParaRPr lang="ru-RU" sz="2000" b="1" dirty="0">
              <a:solidFill>
                <a:srgbClr val="002060"/>
              </a:solidFill>
            </a:endParaRPr>
          </a:p>
          <a:p>
            <a:r>
              <a:rPr lang="ru-RU" sz="2000" b="1" dirty="0">
                <a:solidFill>
                  <a:srgbClr val="002060"/>
                </a:solidFill>
              </a:rPr>
              <a:t>Яйцо-ИП </a:t>
            </a:r>
            <a:r>
              <a:rPr lang="ru-RU" sz="2000" b="1" dirty="0" smtClean="0">
                <a:solidFill>
                  <a:srgbClr val="002060"/>
                </a:solidFill>
              </a:rPr>
              <a:t> Птицефабрика Котласская,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Мясо, рыба, кура ИП Осминина Г.В. </a:t>
            </a:r>
            <a:endParaRPr lang="ru-RU" sz="2000" b="1" dirty="0">
              <a:solidFill>
                <a:srgbClr val="002060"/>
              </a:solidFill>
            </a:endParaRPr>
          </a:p>
          <a:p>
            <a:pPr algn="ctr"/>
            <a:r>
              <a:rPr lang="ru-RU" sz="20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</a:t>
            </a:r>
            <a:r>
              <a:rPr lang="ru-RU" sz="20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всех группах организовано специальное питание для </a:t>
            </a:r>
            <a:r>
              <a:rPr lang="ru-RU" sz="20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sz="20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endParaRPr lang="ru-RU" sz="20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693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</p:nvPr>
        </p:nvGraphicFramePr>
        <p:xfrm>
          <a:off x="4500807" y="1686084"/>
          <a:ext cx="3190386" cy="46882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9694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9903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9720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59720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334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Наименование расходов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Всего израсходовано финансовых средств в 2016г.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Здание на ул. Портовиков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Здание на ул. Володарского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63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Питание воспитанников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5 622 928,00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527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Оплата родителями за присмотр и уход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До 30 сентября – 120,00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 1 октября – 135,00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527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Долг по оплате за присмотр и уход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326 217,00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055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Долг по оплате родителями дополнительных образовательных услуг (платные кружки)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22 350,00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527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Коммунальные услуги (отопление)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1 887 926,00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1 393 183,00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494 743,00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527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Коммунальные услуги (водоснабжение)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283 988,0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239 204,00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44 784,00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527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Коммунальные услуги (электроэнергия)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668 173,00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147 321,00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520 852,00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527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Приобретение расходных материалов для ремонта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89 640,00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263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Ремонт труб (частичный)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32 617,00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0110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Приобретения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Карнизы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Двери межкомнатные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Стенды 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Стульчики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Столы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Кровати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Шкафчики для раздевания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12 680,00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18 000,00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46 800,00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40 000,00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16 780,00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60616,00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26 000,00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18 000,00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11 400,00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55 000,00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84 800,00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263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Пособия для воспитания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62 944,00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263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Игрушки и канцелярия 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75 930,00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791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Средства гигиены (туалетная бумага, салфетки, мыло, моющие средства)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61 556,00</a:t>
                      </a:r>
                      <a:endParaRPr lang="ru-RU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968" marR="3796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7566" y="129989"/>
            <a:ext cx="12192000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Анализ финансово - хозяйственной 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деятельности</a:t>
            </a:r>
            <a:endParaRPr lang="ru-RU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7160411"/>
              </p:ext>
            </p:extLst>
          </p:nvPr>
        </p:nvGraphicFramePr>
        <p:xfrm>
          <a:off x="500015" y="758394"/>
          <a:ext cx="11191969" cy="5690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248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0025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2057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98922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08354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86107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215769">
                <a:tc>
                  <a:txBody>
                    <a:bodyPr/>
                    <a:lstStyle/>
                    <a:p>
                      <a:r>
                        <a:rPr lang="ru-RU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 расходов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Всего израсходовано финансовых средств в </a:t>
                      </a:r>
                      <a:r>
                        <a:rPr lang="ru-RU" sz="2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2020г</a:t>
                      </a:r>
                      <a:r>
                        <a:rPr lang="ru-RU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sz="2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000" dirty="0"/>
                        <a:t>Всего</a:t>
                      </a:r>
                      <a:r>
                        <a:rPr lang="ru-RU" sz="2000" baseline="0" dirty="0"/>
                        <a:t> израсходовано финансовых средств в </a:t>
                      </a:r>
                      <a:r>
                        <a:rPr lang="ru-RU" sz="2000" baseline="0" dirty="0" smtClean="0"/>
                        <a:t>2021г</a:t>
                      </a:r>
                      <a:r>
                        <a:rPr lang="ru-RU" sz="2000" baseline="0" dirty="0"/>
                        <a:t>.</a:t>
                      </a:r>
                      <a:endParaRPr lang="ru-RU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000" dirty="0"/>
                        <a:t>Всего израсходовано финансовых средств в </a:t>
                      </a:r>
                      <a:r>
                        <a:rPr lang="ru-RU" sz="2000" dirty="0" smtClean="0"/>
                        <a:t>2022г</a:t>
                      </a:r>
                      <a:r>
                        <a:rPr lang="ru-RU" sz="2000" dirty="0"/>
                        <a:t>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3062">
                <a:tc>
                  <a:txBody>
                    <a:bodyPr/>
                    <a:lstStyle/>
                    <a:p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Питание воспитанников</a:t>
                      </a:r>
                      <a:endParaRPr lang="ru-RU" sz="2000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6 155 655,52                     </a:t>
                      </a:r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 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791 925,04                  </a:t>
                      </a:r>
                      <a:endParaRPr lang="ru-RU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93062">
                <a:tc>
                  <a:txBody>
                    <a:bodyPr/>
                    <a:lstStyle/>
                    <a:p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Оплата родителями за присмотр и уход</a:t>
                      </a:r>
                      <a:endParaRPr lang="ru-RU" sz="2000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2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175,00                                  175,00                            200,00</a:t>
                      </a:r>
                      <a:endParaRPr lang="ru-RU" sz="2000" kern="1200" baseline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93062">
                <a:tc>
                  <a:txBody>
                    <a:bodyPr/>
                    <a:lstStyle/>
                    <a:p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Долг по оплате за присмотр и уход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84 384,00                          283 761,00                   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50179">
                <a:tc>
                  <a:txBody>
                    <a:bodyPr/>
                    <a:lstStyle/>
                    <a:p>
                      <a:r>
                        <a:rPr lang="ru-RU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Долг по оплате родителями дополнительных образовательных услуг (платные кружки)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350,00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  <a:p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  1 400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93062">
                <a:tc>
                  <a:txBody>
                    <a:bodyPr/>
                    <a:lstStyle/>
                    <a:p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Коммунальные услуги (отопление)</a:t>
                      </a:r>
                      <a:endParaRPr lang="ru-RU" sz="2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1 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434</a:t>
                      </a:r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335,00</a:t>
                      </a:r>
                      <a:endParaRPr lang="ru-RU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1 </a:t>
                      </a:r>
                      <a:r>
                        <a:rPr lang="ru-RU" dirty="0" smtClean="0"/>
                        <a:t>338 153,97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93062">
                <a:tc>
                  <a:txBody>
                    <a:bodyPr/>
                    <a:lstStyle/>
                    <a:p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Коммунальные услуги (водоснабжение)</a:t>
                      </a:r>
                      <a:endParaRPr lang="ru-RU" sz="2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308 287,00</a:t>
                      </a:r>
                      <a:endParaRPr lang="ru-RU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343 351,38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93062">
                <a:tc>
                  <a:txBody>
                    <a:bodyPr/>
                    <a:lstStyle/>
                    <a:p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Коммунальные услуги (электроэнергия)</a:t>
                      </a:r>
                      <a:endParaRPr lang="ru-RU" sz="2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765</a:t>
                      </a:r>
                      <a:r>
                        <a:rPr lang="ru-RU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074,00</a:t>
                      </a:r>
                      <a:endParaRPr lang="ru-RU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1 064 533,68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879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7878862"/>
              </p:ext>
            </p:extLst>
          </p:nvPr>
        </p:nvGraphicFramePr>
        <p:xfrm>
          <a:off x="5005137" y="2261937"/>
          <a:ext cx="208280" cy="529389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2938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6652433"/>
              </p:ext>
            </p:extLst>
          </p:nvPr>
        </p:nvGraphicFramePr>
        <p:xfrm>
          <a:off x="323850" y="365125"/>
          <a:ext cx="11544300" cy="64579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59876">
                  <a:extLst>
                    <a:ext uri="{9D8B030D-6E8A-4147-A177-3AD203B41FA5}">
                      <a16:colId xmlns="" xmlns:a16="http://schemas.microsoft.com/office/drawing/2014/main" val="1352731735"/>
                    </a:ext>
                  </a:extLst>
                </a:gridCol>
                <a:gridCol w="4177273">
                  <a:extLst>
                    <a:ext uri="{9D8B030D-6E8A-4147-A177-3AD203B41FA5}">
                      <a16:colId xmlns="" xmlns:a16="http://schemas.microsoft.com/office/drawing/2014/main" val="1520856404"/>
                    </a:ext>
                  </a:extLst>
                </a:gridCol>
                <a:gridCol w="4007151">
                  <a:extLst>
                    <a:ext uri="{9D8B030D-6E8A-4147-A177-3AD203B41FA5}">
                      <a16:colId xmlns="" xmlns:a16="http://schemas.microsoft.com/office/drawing/2014/main" val="2883966513"/>
                    </a:ext>
                  </a:extLst>
                </a:gridCol>
              </a:tblGrid>
              <a:tr h="4739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и приобретения 2020г.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и приобретения 2021г.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и приобретения 2021г.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extLst>
                  <a:ext uri="{0D108BD9-81ED-4DB2-BD59-A6C34878D82A}">
                    <a16:rowId xmlns="" xmlns:a16="http://schemas.microsoft.com/office/drawing/2014/main" val="3960272896"/>
                  </a:ext>
                </a:extLst>
              </a:tr>
              <a:tr h="59839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Проведена замена линолеума в музыкальном зале 42тыс.руб. Обновлен лестничный пролет Приобретены таблички эвакуационных выходов, К юбилейным мероприятиям приобретена музыкальная колонка.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прогулочный участок приобретена и установлена Домик-беседка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Произведена замена 20 оконных блоков: гр.№ 1, кабинет заместителя заведующего – 579 610,32 + 25 800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Жалюзи – 52 000,00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пожарной сигнализации - 67 254,00 (предписание)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Вентиляционная система – 138 000,00 (предписание)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Шкафчики в раздевальную комнату группы 3 – 93 500,00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Металлические шкафы для хоз. инвентаря 3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33 600,00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Стол с деревянной поверхностью для пищеблока – 12 400,00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Холодильник – 14 190,00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Котел пищевой – 11 480,00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Электрокипятильник на пищеблок – 26 190,00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Рециркулятор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16 300,00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Ламинатор – 6 623,00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Произведен косметический ремонт центрального крыльца, косметический ремонт цоколя здания, лестничного пролета между этажами, подкрашены стены в гр.№1, раздевалка гр.4, раздевальная комната гр. 2,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покрашен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потолок пищеблока.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Покрашены и обновлены прогулочные веранды.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Произведена подсыпка песка в песочницы.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 холодильник для медицинского кабинета – 14 190,00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Было произведено сервисное обслуживание системы водоочистки – 47 030,00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474" marR="56474" marT="0" marB="0"/>
                </a:tc>
                <a:extLst>
                  <a:ext uri="{0D108BD9-81ED-4DB2-BD59-A6C34878D82A}">
                    <a16:rowId xmlns="" xmlns:a16="http://schemas.microsoft.com/office/drawing/2014/main" val="589621334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360621" y="-22144"/>
            <a:ext cx="3470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Здание Володарского 19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298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7878862"/>
              </p:ext>
            </p:extLst>
          </p:nvPr>
        </p:nvGraphicFramePr>
        <p:xfrm>
          <a:off x="5005137" y="2261937"/>
          <a:ext cx="208280" cy="529389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2938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8602713"/>
              </p:ext>
            </p:extLst>
          </p:nvPr>
        </p:nvGraphicFramePr>
        <p:xfrm>
          <a:off x="300989" y="416485"/>
          <a:ext cx="11772901" cy="64189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86200">
                  <a:extLst>
                    <a:ext uri="{9D8B030D-6E8A-4147-A177-3AD203B41FA5}">
                      <a16:colId xmlns="" xmlns:a16="http://schemas.microsoft.com/office/drawing/2014/main" val="1073257773"/>
                    </a:ext>
                  </a:extLst>
                </a:gridCol>
                <a:gridCol w="3807280">
                  <a:extLst>
                    <a:ext uri="{9D8B030D-6E8A-4147-A177-3AD203B41FA5}">
                      <a16:colId xmlns="" xmlns:a16="http://schemas.microsoft.com/office/drawing/2014/main" val="3906382651"/>
                    </a:ext>
                  </a:extLst>
                </a:gridCol>
                <a:gridCol w="4079421">
                  <a:extLst>
                    <a:ext uri="{9D8B030D-6E8A-4147-A177-3AD203B41FA5}">
                      <a16:colId xmlns="" xmlns:a16="http://schemas.microsoft.com/office/drawing/2014/main" val="4893500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и приобретения в 2020 году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24" marR="4672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и приобретения в 2021 году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24" marR="4672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и приобретения в 2022 году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24" marR="46724" marT="0" marB="0"/>
                </a:tc>
                <a:extLst>
                  <a:ext uri="{0D108BD9-81ED-4DB2-BD59-A6C34878D82A}">
                    <a16:rowId xmlns="" xmlns:a16="http://schemas.microsoft.com/office/drawing/2014/main" val="3226456822"/>
                  </a:ext>
                </a:extLst>
              </a:tr>
              <a:tr h="614523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Произведён ремонт  приточной вент установки П1  (замена калорифера кондиционера).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Косметический ремонт: покраска стен пищеблока, единичная замена кафельной плитки в буфетных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Зацементированы ступеньки 3 крылец центральных и групп № 5,6,8,9; с последующей покраской.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Произведён ремонт картофелечистки пищеблока на Портовиков.  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Произведён ремонт трубы ГВС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24" marR="4672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крылец – 5 000,00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Металлические шкафы для хоз. инвентаря 4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132 800,00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Жалюзи – 100 000,00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вент. Установки – теплообменник  53 000,00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компьютерной техники – 73 600,00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Металлические шкафы для хоз. инвентаря 10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99 200,00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Стол с деревянной поверхностью для пищеблока – 12 560,00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Телевизоры 5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121 835,00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Портативная акустика – 11 450,00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Рециркуляторы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53 860,00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Инфракрасные термометры 9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19 800,00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24" marR="4672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 принтер для медицинского кабинета – 13 915,00;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 ноутбук и принтер в кабинет заведующего – 72 895,00;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связи с выходом из строя в прачечную на Портовиков приобретена стиральная машина – 49 303,00;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закуплены кресла для специалистов – 28 625,00;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закуплены парты детские для групповых занятий по кружкам – 6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21 300,00.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Неоднократно производился ремонт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пароконвектомата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пищеблоке, а так же ремонт гладильного катка, стиральных машин, электроплит и офисной техники.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летний период был выполнен ремонт крыльца 8,9 групп, был произведен косметический ремонт в группах, пищеблоке и холлах здания.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24" marR="46724" marT="0" marB="0"/>
                </a:tc>
                <a:extLst>
                  <a:ext uri="{0D108BD9-81ED-4DB2-BD59-A6C34878D82A}">
                    <a16:rowId xmlns="" xmlns:a16="http://schemas.microsoft.com/office/drawing/2014/main" val="2085433510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360621" y="-22144"/>
            <a:ext cx="32049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Здание Портовиков 60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83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198541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14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7800" y="307975"/>
            <a:ext cx="1201420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Результативность образовательного процесса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дошкольных группах (3-7 лет)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Высокий уровень –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        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Высокий уровень 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43%           Высокий уровень 34%         </a:t>
            </a:r>
            <a:endParaRPr lang="ru-RU" sz="24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Средний уровень –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52%           Средний 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–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54%           Средний уровень – 62%</a:t>
            </a:r>
            <a:endParaRPr lang="ru-RU" sz="24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Низкий  уровень –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1%              Низкий  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–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3%              Низкий уровень – 4%</a:t>
            </a:r>
            <a:endParaRPr lang="ru-RU" sz="24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157119187"/>
              </p:ext>
            </p:extLst>
          </p:nvPr>
        </p:nvGraphicFramePr>
        <p:xfrm>
          <a:off x="406400" y="4247515"/>
          <a:ext cx="3107509" cy="20643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4152835139"/>
              </p:ext>
            </p:extLst>
          </p:nvPr>
        </p:nvGraphicFramePr>
        <p:xfrm>
          <a:off x="-554610" y="5874941"/>
          <a:ext cx="86868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4131412998"/>
              </p:ext>
            </p:extLst>
          </p:nvPr>
        </p:nvGraphicFramePr>
        <p:xfrm>
          <a:off x="3945709" y="4454434"/>
          <a:ext cx="4296954" cy="25385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471053" y="1637655"/>
            <a:ext cx="1318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2021 год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1601523"/>
            <a:ext cx="1318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2019 год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694859" y="1588969"/>
            <a:ext cx="1318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2022 год</a:t>
            </a:r>
            <a:endParaRPr lang="ru-RU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868185481"/>
              </p:ext>
            </p:extLst>
          </p:nvPr>
        </p:nvGraphicFramePr>
        <p:xfrm>
          <a:off x="7895046" y="4499791"/>
          <a:ext cx="4296954" cy="25385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970366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7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9007" y="237004"/>
            <a:ext cx="11819862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Дополнительное образование</a:t>
            </a:r>
          </a:p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(кружки)</a:t>
            </a:r>
          </a:p>
          <a:p>
            <a:pPr algn="ctr"/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Платные услуги оказываемые в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г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09.01.2022г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- 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31.04.2022г.                        С 01.10.2022г. – 31.12.2022г.</a:t>
            </a:r>
            <a:endParaRPr lang="ru-RU" sz="24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- «Веселый баскетбол»                                       - «</a:t>
            </a:r>
            <a:r>
              <a:rPr lang="ru-RU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Фанкластик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                              </a:t>
            </a:r>
          </a:p>
          <a:p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- «Подготовка к школе»</a:t>
            </a:r>
          </a:p>
          <a:p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- «Веселый баскетбол»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- «Я - художник»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«Ментальная арифметика»</a:t>
            </a:r>
            <a:endParaRPr lang="ru-RU" sz="24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Посещает: в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г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162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детей; в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2021г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 детей; в 2022 г. – 96 ребенка. 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81794" y="710806"/>
            <a:ext cx="9028411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Традиции ДОУ</a:t>
            </a:r>
          </a:p>
          <a:p>
            <a:pPr algn="ctr"/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Новогоднее уличное гуляние – январь</a:t>
            </a:r>
          </a:p>
          <a:p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Фестиваль творчества «Россыпи звезд» - апрель</a:t>
            </a:r>
          </a:p>
          <a:p>
            <a:pPr marL="342900" indent="-342900">
              <a:buFontTx/>
              <a:buChar char="-"/>
            </a:pPr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 открытых дверей – апрель</a:t>
            </a:r>
          </a:p>
          <a:p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защиты детей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июнь</a:t>
            </a:r>
          </a:p>
          <a:p>
            <a:pPr marL="342900" indent="-342900">
              <a:buFontTx/>
              <a:buChar char="-"/>
            </a:pPr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 самоуправления - сентябрь</a:t>
            </a:r>
          </a:p>
          <a:p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 знаний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сентябрь</a:t>
            </a:r>
          </a:p>
          <a:p>
            <a:endParaRPr lang="ru-RU" sz="24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048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55241" y="1455648"/>
            <a:ext cx="7881517" cy="29854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Воспитательно</a:t>
            </a: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-образовательная </a:t>
            </a:r>
          </a:p>
          <a:p>
            <a:pPr algn="ctr"/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МДОУ – яркие </a:t>
            </a: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события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достижения года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789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896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54509" y="208900"/>
            <a:ext cx="8043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Занятия с инспектором ГИБДД и МЧС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67" y="982592"/>
            <a:ext cx="4330294" cy="324772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544" y="1027906"/>
            <a:ext cx="4408408" cy="330630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28" b="20857"/>
          <a:stretch/>
        </p:blipFill>
        <p:spPr>
          <a:xfrm rot="21324060">
            <a:off x="435207" y="4430581"/>
            <a:ext cx="3703121" cy="225240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38"/>
          <a:stretch/>
        </p:blipFill>
        <p:spPr>
          <a:xfrm rot="233802">
            <a:off x="7810101" y="4420471"/>
            <a:ext cx="3779523" cy="2218455"/>
          </a:xfrm>
          <a:prstGeom prst="rect">
            <a:avLst/>
          </a:prstGeom>
        </p:spPr>
      </p:pic>
      <p:pic>
        <p:nvPicPr>
          <p:cNvPr id="16" name="Picture 2" descr="https://sun9-west.userapi.com/sun9-14/s/v1/ig2/PjIIcFLzmNBgIfppQX_HgcIEjpujOY0p3E13YSfWon1Z9a069pNV4CtrtN5vboNnufufQtLfX8sEtnPCc2RjTBLa.jpg?size=448x604&amp;quality=95&amp;type=album"/>
          <p:cNvPicPr/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6" t="15462" r="23755" b="19134"/>
          <a:stretch/>
        </p:blipFill>
        <p:spPr bwMode="auto">
          <a:xfrm>
            <a:off x="4802548" y="1006928"/>
            <a:ext cx="2449406" cy="2994366"/>
          </a:xfrm>
          <a:prstGeom prst="rect">
            <a:avLst/>
          </a:prstGeom>
          <a:noFill/>
          <a:extLst/>
        </p:spPr>
      </p:pic>
      <p:pic>
        <p:nvPicPr>
          <p:cNvPr id="17" name="Рисунок 16" descr="https://sun9-west.userapi.com/sun9-46/s/v1/ig2/HirRNhyfaWRDvGBjj9Kx82S0kzqnPDHo9rj6c2GZK1EFG4K5oXlhMSiHv8zpfm38BfeWyI6mEOgTbQHmzgeAGQ06.jpg?size=604x453&amp;quality=95&amp;type=album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0938" y="4055006"/>
            <a:ext cx="3279883" cy="25163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70132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904691" y="62835"/>
            <a:ext cx="43481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Тематические выставки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 descr="https://sun9-west.userapi.com/sun9-3/s/v1/ig2/R66sTfWnhICQJyfbUTJkUQnmLVROWSHqHh8KPmnbzP1C1kSE_NyFm5WSLuC1GXVHW8deEXSZyKrGwUeT6rQR9TIy.jpg?size=810x1080&amp;quality=96&amp;type=album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7690" y="278357"/>
            <a:ext cx="2667787" cy="3514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 descr="https://sun9-west.userapi.com/sun9-51/s/v1/ig2/R3xgrlIuOdKk6H0ouqLLWrdeOLWaMVTOr4G-IQEiQ_CT2Oik7lwD0tBty6uyMkVpESOfNJaPpALuYJG44GY6IIwn.jpg?size=810x1080&amp;quality=95&amp;type=album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804" y="647610"/>
            <a:ext cx="2860766" cy="39681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Рисунок 18" descr="https://sun9-west.userapi.com/sun9-9/s/v1/ig2/4zaSOGAxG6ol1rxaaT_4kny01uhYV-UB7mH0ApppkOwMT11SXoFmT35VjSe3UBpNNmvXg807t6Np1RHLKOIVF2ya.jpg?size=807x1080&amp;quality=95&amp;type=album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3478">
            <a:off x="9823463" y="3995213"/>
            <a:ext cx="2003082" cy="2571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Рисунок 19" descr="https://sun9-east.userapi.com/sun9-74/s/v1/ig2/ATIPEAb0kDCKvd7pN5GWZlOnCJ6IuVc62NheWW21EKAswK-dQ4-hdQSOopORSYnMYN1PpieptlhJHpTTZqarl1Cg.jpg?size=1280x799&amp;quality=95&amp;type=album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875" y="4477282"/>
            <a:ext cx="3135797" cy="216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Рисунок 20" descr="https://sun9-west.userapi.com/sun9-9/s/v1/ig2/uf2jrsnzKQrG5r0nVp1FWkT3hFYtpBt7QWijbdrgcLH4HAINBXh8r9GKw5-9-n8TYrPFVASmZP9U36Nyyy-GmLww.jpg?size=1280x957&amp;quality=95&amp;type=album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60" y="4868284"/>
            <a:ext cx="2686499" cy="1813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Объект 3" descr="https://sun9-east.userapi.com/sun9-75/s/v1/ig2/Q_zLNRyiIFAjauwsyOlEXCWGp6rMZUn5At_94XadZYZmuJv8XBNP3FPvEMkohQq3k-tON5ZXhNDgtxD8RZ4U3QUn.jpg?size=810x1080&amp;quality=95&amp;type=album"/>
          <p:cNvPicPr>
            <a:picLocks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51" t="18206" r="14749"/>
          <a:stretch/>
        </p:blipFill>
        <p:spPr bwMode="auto">
          <a:xfrm>
            <a:off x="429859" y="171807"/>
            <a:ext cx="1507917" cy="262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Picture 2" descr="https://sun9-west.userapi.com/sun9-46/s/v1/ig2/GbB21JbGlvoFRf9H5xTiNg43iDm4UQ5u4po6hOvyElDqSJiL2S8cY8ik9Uu9f3cBRtIWrhFR6GU5LaVDgzDKzcmg.jpg?size=719x532&amp;quality=95&amp;type=album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4626" y="644857"/>
            <a:ext cx="3191625" cy="2361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9" t="8465" b="18483"/>
          <a:stretch/>
        </p:blipFill>
        <p:spPr>
          <a:xfrm rot="16200000">
            <a:off x="2593283" y="3360449"/>
            <a:ext cx="4147249" cy="2496014"/>
          </a:xfrm>
          <a:prstGeom prst="rect">
            <a:avLst/>
          </a:prstGeom>
        </p:spPr>
      </p:pic>
      <p:pic>
        <p:nvPicPr>
          <p:cNvPr id="26" name="Picture 2" descr="https://sun9-west.userapi.com/sun9-5/s/v1/ig2/x7ZkU2HGTmI8fe4GkugVXZH4CvgNWqIx-fTn1R_w5NdAWMQU5n75DiUwKmV_rnPqGuYYhAk7A_4p9HvEVwalRfka.jpg?size=1280x960&amp;quality=95&amp;type=album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64123">
            <a:off x="342789" y="2635503"/>
            <a:ext cx="3014345" cy="2260600"/>
          </a:xfrm>
          <a:prstGeom prst="rect">
            <a:avLst/>
          </a:prstGeom>
          <a:noFill/>
          <a:extLst/>
        </p:spPr>
      </p:pic>
    </p:spTree>
    <p:extLst>
      <p:ext uri="{BB962C8B-B14F-4D97-AF65-F5344CB8AC3E}">
        <p14:creationId xmlns:p14="http://schemas.microsoft.com/office/powerpoint/2010/main" val="929845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241"/>
            <a:ext cx="10515600" cy="13255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5"/>
            <a:ext cx="12192000" cy="689409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0" y="296697"/>
            <a:ext cx="1151422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Познавательная экскурсия «Здравствуй музей»</a:t>
            </a:r>
          </a:p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№ 2 «Пчелки»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 descr="https://sun9-west.userapi.com/sun9-49/s/v1/ig2/GWJH9u0c5UMQ03ZqNO5ga2MhT9YsjClKOgS08RXq5jYx-VQnHp6fyvZ_H1IlT_eFHZQ8CJB_hgZTMEONNFXuMBma.jpg?size=1280x957&amp;quality=95&amp;type=album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3" t="13782"/>
          <a:stretch/>
        </p:blipFill>
        <p:spPr bwMode="auto">
          <a:xfrm>
            <a:off x="3491244" y="2829151"/>
            <a:ext cx="4733670" cy="3819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https://sun9-east.userapi.com/sun9-42/s/v1/ig2/Ek7SyRzFy8YhH9D8v3nQje7TKumZ-mtzoAd8EuwNdh4C5ikiqJhqixJFc6GsLeeGyhSGt7awYXc3s_XN0SIStm8Y.jpg?size=807x1080&amp;quality=95&amp;type=album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39263">
            <a:off x="468574" y="1215629"/>
            <a:ext cx="3282366" cy="4167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 descr="https://sun9-west.userapi.com/sun9-52/s/v1/ig2/tL1MWxeEei25WP5lk1s7F46GAULmb7dH0uKxNYvSD4jGUlThGBojZmfQssUcZ-Ry-mqNChcK9hXuiVwC9O7tjeof.jpg?size=1280x957&amp;quality=95&amp;type=album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7553" y="1306014"/>
            <a:ext cx="4369647" cy="35581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4229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597466" y="137404"/>
            <a:ext cx="55488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Проект «День желаний»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79" y="3838163"/>
            <a:ext cx="3794561" cy="284592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1421" y="2778275"/>
            <a:ext cx="2565400" cy="192405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06"/>
          <a:stretch/>
        </p:blipFill>
        <p:spPr>
          <a:xfrm rot="21259842">
            <a:off x="444383" y="371189"/>
            <a:ext cx="2896358" cy="270538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6304" y="847916"/>
            <a:ext cx="3856511" cy="289238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70" t="16194" b="13036"/>
          <a:stretch/>
        </p:blipFill>
        <p:spPr>
          <a:xfrm>
            <a:off x="8140953" y="3966777"/>
            <a:ext cx="3927055" cy="270246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2451">
            <a:off x="8032429" y="421132"/>
            <a:ext cx="3527752" cy="264581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5555" y="3756927"/>
            <a:ext cx="3883083" cy="291231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429"/>
          <a:stretch/>
        </p:blipFill>
        <p:spPr>
          <a:xfrm rot="227752">
            <a:off x="7461329" y="2437888"/>
            <a:ext cx="2836601" cy="1756653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41"/>
          <a:stretch/>
        </p:blipFill>
        <p:spPr>
          <a:xfrm rot="21330430">
            <a:off x="1209933" y="2581417"/>
            <a:ext cx="2895528" cy="187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258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193" y="1825625"/>
            <a:ext cx="2445613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14525" y="54684"/>
            <a:ext cx="98069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День защитника Отечества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272" y="700011"/>
            <a:ext cx="3276600" cy="245745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64675">
            <a:off x="528604" y="4070082"/>
            <a:ext cx="3167849" cy="237588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7254">
            <a:off x="8702122" y="4075748"/>
            <a:ext cx="3206837" cy="240512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1594" y="729160"/>
            <a:ext cx="4057650" cy="304323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846" y="840698"/>
            <a:ext cx="3765395" cy="282404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241" y="4389454"/>
            <a:ext cx="4206526" cy="236617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85" b="25699"/>
          <a:stretch/>
        </p:blipFill>
        <p:spPr>
          <a:xfrm>
            <a:off x="3260818" y="2705759"/>
            <a:ext cx="5944883" cy="1917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655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8666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BB5778D9-6FA5-4732-854F-5A2F40F2F206}"/>
              </a:ext>
            </a:extLst>
          </p:cNvPr>
          <p:cNvSpPr/>
          <p:nvPr/>
        </p:nvSpPr>
        <p:spPr>
          <a:xfrm>
            <a:off x="1251927" y="279895"/>
            <a:ext cx="100404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ГТО – отличные результаты </a:t>
            </a:r>
          </a:p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золотой значок  </a:t>
            </a:r>
          </a:p>
        </p:txBody>
      </p:sp>
      <p:pic>
        <p:nvPicPr>
          <p:cNvPr id="11" name="Рисунок 10" descr="https://sun9-east.userapi.com/sun9-24/s/v1/ig2/DLub95WNDepOhk0xy47JTaRKYd9qrklciv3xlFJKjN16rZZpGrFzJ0VeYqrh9LCPDnqns34_4CSD4CxUKfZo-DPn.jpg?size=1057x1080&amp;quality=95&amp;type=album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64" b="5860"/>
          <a:stretch/>
        </p:blipFill>
        <p:spPr bwMode="auto">
          <a:xfrm>
            <a:off x="2865474" y="1357113"/>
            <a:ext cx="6461052" cy="52487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9978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8666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BB5778D9-6FA5-4732-854F-5A2F40F2F206}"/>
              </a:ext>
            </a:extLst>
          </p:cNvPr>
          <p:cNvSpPr/>
          <p:nvPr/>
        </p:nvSpPr>
        <p:spPr>
          <a:xfrm>
            <a:off x="1173550" y="62433"/>
            <a:ext cx="100404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Акции в детском саду</a:t>
            </a:r>
          </a:p>
        </p:txBody>
      </p:sp>
      <p:pic>
        <p:nvPicPr>
          <p:cNvPr id="4" name="Рисунок 3" descr="https://sun9-east.userapi.com/sun9-28/s/v1/ig2/urabPbPnxiDpBegV9InWYdt1aUCRqXr3P5myrfcVALWjRDVV2ODK5o5YbWM6wfbywOa1UjXKwqFBln4wjTHzZRND.jpg?size=743x719&amp;quality=95&amp;type=album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188" y="2927637"/>
            <a:ext cx="4208755" cy="3844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s://sun1.userapi.com/sun1-13/s/v1/ig2/4RrEZb991PJJhY2GcH-oigysTTV6EbkB015NwMDM3Y5CKq2JBhsz40opkHLR9sBylMjHBPGOsBbQ0P9rJEd0TuZA.jpg?size=764x1080&amp;quality=95&amp;type=album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0527" y="2764053"/>
            <a:ext cx="2752440" cy="3995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s://sun9-west.userapi.com/sun9-61/s/v1/ig2/NAbZnjl3Ih8AG6lXhEelLbiwF9UsK66LQBQYq9qultqV3ubhI0V7kAaBV7I083ti1OgoJgS14IGtd72PzZKOi8fY.jpg?size=339x604&amp;quality=95&amp;type=album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97796">
            <a:off x="467039" y="655431"/>
            <a:ext cx="2226403" cy="320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https://sun9-west.userapi.com/sun9-15/s/v1/ig2/f-aka09LbF0beL4YCsVthtq6sOcztr-FLDN4Df9glldk2kMwu9ogKYTrmXj1jSrUjp8P-FlT4snStSqfItdpTmfI.jpg?size=801x1080&amp;quality=95&amp;type=album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472">
            <a:off x="8903851" y="2878958"/>
            <a:ext cx="2846938" cy="3916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https://sun9-east.userapi.com/sun9-44/s/v1/ig2/uFsj_y3agJLjL_dpNA44sBgZghnDfZWyNw3jvRada2Pju4ffVngDfmaM0-fj0YP3AlYpg3PtBrjSc04P6HUo2lMk.jpg?size=1280x322&amp;quality=95&amp;type=album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1129" y="647208"/>
            <a:ext cx="5067345" cy="1865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https://sun9-west.userapi.com/sun9-38/s/v1/ig2/8Y1OkKp6ppYM9RxY_OmfJTRr3vUUfWrDfk_1G9QYInX7lx2cF_OWPxjCgUWN8jyJFNtDjtoIbpiBz2PD9KZKfEUm.jpg?size=604x453&amp;quality=95&amp;type=album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309" y="709641"/>
            <a:ext cx="3363763" cy="214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https://sun1.userapi.com/sun1-57/s/v1/ig2/Xzf2VGFDdttgdQ2fI7fvuTu14xhqOp_usEg9ilnpzueJGZUsTGR25qj-ioeV9eBEZWkFDADxYUMrncWxsWfbJmZL.jpg?size=604x427&amp;quality=96&amp;type=album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55517">
            <a:off x="393715" y="5185957"/>
            <a:ext cx="2234912" cy="14959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181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193" y="1825625"/>
            <a:ext cx="2445613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12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61491" y="162282"/>
            <a:ext cx="50690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Профсоюзные мероприятия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 rot="21449723">
            <a:off x="1275297" y="3665750"/>
            <a:ext cx="2832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«Веселые старты», 3 место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 descr="https://sun9-east.userapi.com/sun9-27/s/v1/ig2/HKjndbqnc-8x08hNKjWxFG9pMRg3V-BXzVVUv8j_MA-41HRFzzTYk4KWjfJ5VSb6CykyopSL7vTNrc-sye55IyDS.jpg?size=1188x800&amp;quality=95&amp;type=album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0800">
            <a:off x="6990954" y="891102"/>
            <a:ext cx="4594272" cy="2781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https://sun9-east.userapi.com/sun9-31/s/v1/ig2/Me2v0Na20mDt0I1t9lp_73xlHrRa6nLFDf6XiSVpk1KfNNUzuoZ1SvQD-5TTNiIBmWLi18SqBwl7KhUzCr5Ym2ab.jpg?size=1280x960&amp;quality=95&amp;type=album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00912">
            <a:off x="443834" y="856644"/>
            <a:ext cx="3937830" cy="2879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https://sun9-west.userapi.com/sun9-56/s/v1/ig2/0HLKy0VYvCUmoJ9dxagTqppvvOKhSn149IeVBkTCxOJOhT8woFHcwyZBP840Qy_K590QGLUaJWSL9KhC1-bj5Ob6.jpg?size=1280x960&amp;quality=96&amp;type=album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3358" y="4268513"/>
            <a:ext cx="3469535" cy="25537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https://sun9-west.userapi.com/sun9-51/s/v1/ig2/4qf0hYpnGFopIns0UbLML_1piMzWMslxJx_lxtQMd243j-zEL5Uuyr79-VbyduKW-YAW-drwcZoXKNyIcajb2Op_.jpg?size=1280x1023&amp;quality=95&amp;type=album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748" y="4150974"/>
            <a:ext cx="3356139" cy="2592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https://sun9-west.userapi.com/sun9-1/s/v1/ig2/-5IO7TXLApXaPI6WbgXJEWHHFIlwDKdzPj64VOcg5W0YcxrW3CsHSQ7VBqldb_YVvcJ5lJMbz-ICExOR_vC-aKdB.jpg?size=810x1080&amp;quality=95&amp;type=album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0154" y="1115670"/>
            <a:ext cx="2494008" cy="342392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extBox 15"/>
          <p:cNvSpPr txBox="1"/>
          <p:nvPr/>
        </p:nvSpPr>
        <p:spPr>
          <a:xfrm>
            <a:off x="4111331" y="4746824"/>
            <a:ext cx="31906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«Профсоюзная леди - 2022», </a:t>
            </a: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Коковина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Татьяна Леонидовна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 rot="275277">
            <a:off x="7210754" y="3578235"/>
            <a:ext cx="36621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Всероссийская акция профсоюзов, 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«За достойный труд»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386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193" y="1825625"/>
            <a:ext cx="2445613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9044" y="-800099"/>
            <a:ext cx="1139391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чемпионат </a:t>
            </a:r>
            <a:r>
              <a:rPr lang="ru-RU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BabySkills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среди воспитанников </a:t>
            </a: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ДОУ городского 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округа Архангельской области "Котлас" по компетенции "Физическая культура, спорт и </a:t>
            </a: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фитнес. </a:t>
            </a:r>
          </a:p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 </a:t>
            </a:r>
            <a:r>
              <a:rPr lang="ru-RU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Миняев</a:t>
            </a: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Алексей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https://sun9-west.userapi.com/sun9-71/s/v1/ig2/a-09Y2B2HMY0MfDS7w66J-57-tJpiviQEq59WmUoZn1P1eZLnHLiHCnuGgPEaHQVEKggnpfpaZbRFwxM_lwLKe9z.jpg?size=809x1080&amp;quality=96&amp;type=album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6" t="2947" r="4625" b="2293"/>
          <a:stretch/>
        </p:blipFill>
        <p:spPr bwMode="auto">
          <a:xfrm rot="21323952">
            <a:off x="1218395" y="2383957"/>
            <a:ext cx="2835448" cy="3974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https://sun9-west.userapi.com/sun9-50/s/v1/ig2/a-mW42B-UOFc-LUe7E1qKGDps-GJw21r_2YBLZkW26IZhiyTlR7f_M7kJh8ZeVJKYgXRaIJ1HkxH5n9j4lA3M45-.jpg?size=809x1080&amp;quality=96&amp;type=album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8" r="6269" b="2850"/>
          <a:stretch/>
        </p:blipFill>
        <p:spPr bwMode="auto">
          <a:xfrm rot="349633">
            <a:off x="7771540" y="2485572"/>
            <a:ext cx="2798756" cy="389961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https://sun9-north.userapi.com/sun9-78/s/v1/ig2/fwS0b_xWNxwJQoVAmQHz2RgH-hzuxeqgXmJBa_5iU7yFmmghlotW8JiyYSRU4APRXDPeRxfmTjVib4Bp6Oc7oebV.jpg?size=810x1080&amp;quality=95&amp;type=album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4471" y="2353569"/>
            <a:ext cx="3000555" cy="39583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9892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193" y="1825625"/>
            <a:ext cx="2445613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5269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9042" y="-800099"/>
            <a:ext cx="113939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конференция «Мои первые исследования»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51204" y="5104042"/>
            <a:ext cx="21311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Червочкина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Алена, 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место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 descr="https://sun9-west.userapi.com/sun9-9/s/v1/ig2/xEZTx7_aX7M8dXwDJpyU4X1GFXetw8yNkG1Obc-y0clUx6miQtPVLn7qlo8Ac3fyOfFWZBCToBMli1GZiFq0kfJY.jpg?size=1280x960&amp;quality=95&amp;type=album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669" y="4121843"/>
            <a:ext cx="3431927" cy="2512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https://sun9-west.userapi.com/sun9-50/s/v1/ig2/T_aVx2zmXdwghoJYEB_wUsR2wO_8DC7vczvNTS5dhoT_tovB-Zf9F_GBqJyAVzIRMUI5uXrbBiawLfmJ5clwalK3.jpg?size=810x1080&amp;quality=95&amp;type=album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34486">
            <a:off x="1081364" y="970945"/>
            <a:ext cx="2598059" cy="3235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https://sun9-east.userapi.com/sun9-26/s/v1/ig2/qRZC4z_kmHkmeJs7kirF5V4BWAstzFXAFUTqm3i5JKita1Smkd_YIdDRNY3xsZf8-5ZEycwFYLAD22HcJEiRY1_3.jpg?size=810x1080&amp;quality=95&amp;type=album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9726">
            <a:off x="8612827" y="929401"/>
            <a:ext cx="2365407" cy="3092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https://sun9-west.userapi.com/sun9-65/s/v1/ig2/RrsGemOicS31gqXR3_Zi4FTu-7Fenau6chbZ9nP2_kATglCNGXyeQCdcNHbQSXWjvbRxblfaLKfNwitYIBFiJ1Xh.jpg?size=1280x960&amp;quality=95&amp;type=album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141" y="4272830"/>
            <a:ext cx="3118815" cy="2372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https://sun9-west.userapi.com/sun9-14/s/v1/ig2/sr_oyKq2ZrZjQja3KbwMZNgrLxsca01Awi_YDwcpy49yI7qY1hSebpEvzka0j-nmW0IdUmXpyWGrjS3RhqogfHPV.jpg?size=810x1080&amp;quality=95&amp;type=album"/>
          <p:cNvPicPr/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4" r="5051" b="18609"/>
          <a:stretch/>
        </p:blipFill>
        <p:spPr bwMode="auto">
          <a:xfrm>
            <a:off x="3807818" y="857016"/>
            <a:ext cx="3041880" cy="337377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Рисунок 13" descr="https://sun9-east.userapi.com/sun9-21/s/v1/ig2/6sMU8wWpQ58zNiRLG7JJ04PGTX7kGqzDLwMGx9rdowIWHafzQebraQpEEXCOtyoDvn8TMGHymzqOZ_AIz_abd64V.jpg?size=809x1080&amp;quality=96&amp;type=album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2"/>
          <a:stretch/>
        </p:blipFill>
        <p:spPr bwMode="auto">
          <a:xfrm rot="450338">
            <a:off x="6750560" y="1435283"/>
            <a:ext cx="2014807" cy="24917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8414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193" y="1825625"/>
            <a:ext cx="2445613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" y="155157"/>
            <a:ext cx="119655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Фестиваль творчества детей родителей и педагогов «Россыпи звезд» в МДОУ по теме «Народное творчество и фольклор»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93" y="1226435"/>
            <a:ext cx="3416413" cy="256231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22" y="4696619"/>
            <a:ext cx="2565399" cy="192404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67" t="21945" r="6667" b="6111"/>
          <a:stretch/>
        </p:blipFill>
        <p:spPr>
          <a:xfrm>
            <a:off x="3903220" y="1235072"/>
            <a:ext cx="2606362" cy="189620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92" t="36111" r="26875" b="7777"/>
          <a:stretch/>
        </p:blipFill>
        <p:spPr>
          <a:xfrm>
            <a:off x="3707152" y="3190846"/>
            <a:ext cx="2031624" cy="146567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66"/>
          <a:stretch/>
        </p:blipFill>
        <p:spPr>
          <a:xfrm>
            <a:off x="670829" y="3564624"/>
            <a:ext cx="2881841" cy="129539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t="40833" r="27083" b="13611"/>
          <a:stretch/>
        </p:blipFill>
        <p:spPr>
          <a:xfrm>
            <a:off x="4998786" y="4515444"/>
            <a:ext cx="2990850" cy="200203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33" t="52222" r="50417" b="10556"/>
          <a:stretch/>
        </p:blipFill>
        <p:spPr>
          <a:xfrm rot="511984">
            <a:off x="5764901" y="3159533"/>
            <a:ext cx="1297662" cy="152532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4108">
            <a:off x="2664837" y="4760308"/>
            <a:ext cx="2387757" cy="1790818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486"/>
          <a:stretch/>
        </p:blipFill>
        <p:spPr>
          <a:xfrm>
            <a:off x="8088005" y="4656518"/>
            <a:ext cx="3843384" cy="1830801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3" t="49723" r="13958"/>
          <a:stretch/>
        </p:blipFill>
        <p:spPr>
          <a:xfrm>
            <a:off x="6568176" y="1250772"/>
            <a:ext cx="3386338" cy="1617222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08" t="64167" r="45000"/>
          <a:stretch/>
        </p:blipFill>
        <p:spPr>
          <a:xfrm>
            <a:off x="7059320" y="2837766"/>
            <a:ext cx="1247399" cy="1693837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7" t="37222" r="31458"/>
          <a:stretch/>
        </p:blipFill>
        <p:spPr>
          <a:xfrm>
            <a:off x="8365313" y="2687374"/>
            <a:ext cx="2574347" cy="2085313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90" t="50857" r="31381"/>
          <a:stretch/>
        </p:blipFill>
        <p:spPr>
          <a:xfrm>
            <a:off x="9996479" y="1250772"/>
            <a:ext cx="2104081" cy="1601336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60" t="40278"/>
          <a:stretch/>
        </p:blipFill>
        <p:spPr>
          <a:xfrm rot="376371">
            <a:off x="10881840" y="2894958"/>
            <a:ext cx="1184102" cy="1629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950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193" y="1825625"/>
            <a:ext cx="2445613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5293" y="74758"/>
            <a:ext cx="108785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Всероссийский конкурс 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детских технических </a:t>
            </a: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проектов "Путешествие 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сказку"!!!</a:t>
            </a:r>
          </a:p>
        </p:txBody>
      </p:sp>
      <p:pic>
        <p:nvPicPr>
          <p:cNvPr id="11266" name="Picture 2" descr="https://sun9-west.userapi.com/sun9-15/s/v1/ig2/7m6Nq_tQUR9oIYkB_0EUrFrf7Z0MFlVbD2txH5g69r6yqDP6nlYQODUtk5m8S5V3nrrBBIiU1lEbdxDW_lzPxCCH.jpg?size=810x1080&amp;quality=95&amp;type=album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27"/>
          <a:stretch/>
        </p:blipFill>
        <p:spPr bwMode="auto">
          <a:xfrm>
            <a:off x="1277257" y="1317438"/>
            <a:ext cx="4330481" cy="4969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 descr="https://sun9-east.userapi.com/sun9-32/s/v1/ig2/EWkeu6-k_9ReE3ssAHMgg82i9LXxfx8Mtm09C2nqMFJuiEis7QpmnShyhXgpZ1_4r0H8IYC8GNDiy4CuGuQEd0lM.jpg?size=1000x1075&amp;quality=96&amp;type=album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4605">
            <a:off x="6871227" y="1546715"/>
            <a:ext cx="3535255" cy="454989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Прямоугольник 13"/>
          <p:cNvSpPr/>
          <p:nvPr/>
        </p:nvSpPr>
        <p:spPr>
          <a:xfrm>
            <a:off x="838200" y="6342425"/>
            <a:ext cx="5355772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место  </a:t>
            </a:r>
            <a:r>
              <a:rPr lang="ru-RU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Ноговицин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Илья, Калугина Ксения 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715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154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79815" y="230188"/>
            <a:ext cx="2872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67550" y="1590760"/>
            <a:ext cx="47053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915" y="2761951"/>
            <a:ext cx="5020933" cy="376570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5237">
            <a:off x="8579185" y="468527"/>
            <a:ext cx="2981276" cy="223595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1356">
            <a:off x="526340" y="433864"/>
            <a:ext cx="2947881" cy="2210911"/>
          </a:xfrm>
          <a:prstGeom prst="rect">
            <a:avLst/>
          </a:prstGeom>
        </p:spPr>
      </p:pic>
      <p:pic>
        <p:nvPicPr>
          <p:cNvPr id="15" name="Рисунок 14" descr="https://sun9-east.userapi.com/sun9-21/s/v1/ig2/h5BYNn9xXO0oDPVHmLe6dGNVgHi5zw6f9uJCofP5hjXolH9b3Cn7g9_2TnbjCi1rDLgGQ5i10KJSI8CX-OZw9bdC.jpg?size=1280x960&amp;quality=95&amp;type=album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8023" y="2750528"/>
            <a:ext cx="4856592" cy="377507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extBox 15"/>
          <p:cNvSpPr txBox="1"/>
          <p:nvPr/>
        </p:nvSpPr>
        <p:spPr>
          <a:xfrm>
            <a:off x="1914525" y="54684"/>
            <a:ext cx="98069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Мастер-класс с родителями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7772" y="671659"/>
            <a:ext cx="3676456" cy="275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10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79815" y="230188"/>
            <a:ext cx="2872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67550" y="1590760"/>
            <a:ext cx="47053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1413525" y="230188"/>
            <a:ext cx="100198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 «</a:t>
            </a:r>
            <a:r>
              <a:rPr lang="ru-RU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Туриада</a:t>
            </a: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для воспитанников МДОУ  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https://sun9-east.userapi.com/sun9-20/s/v1/ig2/fPm4cfaj6Wm4KOPTf409z4DAP-iOmMWhfOU8Kztw5LYVESZnxLpwcyLIYfCMMo2ZRrtLx_Hk7xU6G2VMIbAbw8aG.jpg?size=807x546&amp;quality=95&amp;type=album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6372">
            <a:off x="920586" y="2180316"/>
            <a:ext cx="4749800" cy="321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https://sun9-west.userapi.com/sun9-50/s/v1/ig2/M1-yGf-hlH3Zih4OU7uQ0J3yOvJiGMxP5gvVpMK_N1IRMECQ2N2E9LKgdR2ziKgh4uw_0obvkhJVCQTnEf1qcP8C.jpg?size=807x631&amp;quality=96&amp;type=album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74"/>
          <a:stretch/>
        </p:blipFill>
        <p:spPr bwMode="auto">
          <a:xfrm>
            <a:off x="6279815" y="1180088"/>
            <a:ext cx="4758362" cy="54166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6811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79815" y="230188"/>
            <a:ext cx="2872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67550" y="1590760"/>
            <a:ext cx="47053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1465526" y="230188"/>
            <a:ext cx="991585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Международный творческий конкурс «Ярмарка чудес» </a:t>
            </a:r>
          </a:p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Николай белых, Лауреат  </a:t>
            </a:r>
            <a:r>
              <a:rPr lang="en-U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степени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 descr="https://sun9-west.userapi.com/sun9-40/s/v1/ig2/wH7U1_Pm1RqpSNWqfRUtiEgULzUJdN6EQsG7UKZ6cdRUvaCd6UrkrLlf-pEic_uyhGnyWadQ0-za5p2WSYz-YiiK.jpg?size=793x719&amp;quality=95&amp;type=album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2723" y="1490469"/>
            <a:ext cx="4815513" cy="4892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 descr="https://psv4.userapi.com/c534536/u140312384/docs/d19/55fe62143000/001.jpg?extra=TbYQ1ZRLoOBYjhPoG29vJje1HkNcqhjHSn-KxDeMdrOf4-VtRREErltyQYN7lRr_guvqAz7E3PvZlCiowanxi1ewC1IiGGJuPhcoyn1ekBUDJRgLjrlpPSpaGfpLdQtB9tT2PNsexk5QMThnwcGVgHaJsQ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8469">
            <a:off x="7323183" y="2098501"/>
            <a:ext cx="4165586" cy="30133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268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79815" y="230188"/>
            <a:ext cx="2872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67550" y="1590760"/>
            <a:ext cx="47053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195109" y="230188"/>
            <a:ext cx="68251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конкурс детского творчества «Я талантлив!»  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https://sun9-west.userapi.com/sun9-38/s/v1/ig2/rVF6jP16MMXB-DmMFkPvYVd5HKb7QDflc_6tEjI-hSiwlEIK-e5fxr2rWNrtPoNtbseDLy8oeJ_smr1QLEaBE9tj.jpg?size=536x807&amp;quality=96&amp;type=album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9366" y="1501191"/>
            <a:ext cx="3487237" cy="5000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https://sun9-north.userapi.com/sun9-79/s/v1/ig2/owgD3HkReGmT5T4otga4S6vJzk00HpZFlu8gGNje1A0bUnTANkgHtO49uPzlTV0UCMoc52ou75oHGPxNOMWFMPc2.jpg?size=810x1080&amp;quality=96&amp;type=album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39296">
            <a:off x="527176" y="2832026"/>
            <a:ext cx="2823845" cy="3763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https://sun9-east.userapi.com/sun9-23/s/v1/ig2/PYSEinA2nKvM2_LE_y4aEHOt1lXInsLMaWhVEM2f-sjFE23gE2VThxeMEM2V0coWrFCc49Kbu_mjPG6rnWeXwn6j.jpg?size=810x1080&amp;quality=96&amp;type=album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4521" y="2897273"/>
            <a:ext cx="2652688" cy="3759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https://sun9-west.userapi.com/sun9-68/s/v1/ig2/cwg3QiMl7z8tXL_ltHt7F7QHhjiP1UkV0qX80jwWTPPwbsJmyawRD4Mh1phyqqiy0v-I9z1kBRcr3IcT2MxgYTXE.jpg?size=762x1080&amp;quality=96&amp;type=album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7773">
            <a:off x="2757022" y="4209275"/>
            <a:ext cx="1736090" cy="2459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https://sun9-west.userapi.com/sun9-16/s/v1/ig2/QvCda1vAl_C71Z9QJ_psEZzh2wo33FuGJN7lvZIAFaEvp1k23HjgMrQ7ecWDN1WoJ6nq-19gQbR7SWe0iTAUCsxz.jpg?size=810x1080&amp;quality=96&amp;type=album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33780" y="100705"/>
            <a:ext cx="2100000" cy="3039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 descr="https://sun9-east.userapi.com/sun9-42/s/v1/ig2/_b_zb4t0NeHrZVyt43u_MAOGm7OqusJgLcr3OyrOjouWATzjGHIMd10DBWGL0fS1pRjxyaZqwEXGVrT0liGFNp5b.jpg?size=810x1080&amp;quality=96&amp;type=album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5522">
            <a:off x="3029490" y="1148524"/>
            <a:ext cx="1573514" cy="2374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 descr="https://sun9-east.userapi.com/sun9-27/s/v1/ig2/cBxZGQTEoU_5ha8UpvP4ZsO5Jx_RVekRXEv48V7oxcpdhvrIzU3LHm-aEK2tToGkC9ijb19Fe0wMuasmSVqqCapE.jpg?size=559x807&amp;quality=96&amp;type=album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5403">
            <a:off x="9159160" y="550231"/>
            <a:ext cx="1761265" cy="25394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8951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79815" y="230188"/>
            <a:ext cx="2872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67550" y="1590760"/>
            <a:ext cx="47053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600273" y="230188"/>
            <a:ext cx="56463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 памяти героев отечества  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https://sun9-west.userapi.com/sun9-16/s/v1/ig2/C00JbsjD9q6L2aHfFC8H5ZmeSUMXuPNzbAF6XLCkW6Cs9bsZgznciIzh3a5lQdKCbFTPsG1fB_D5Skcm-YJv-uHu.jpg?size=1280x960&amp;quality=96&amp;type=album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73"/>
          <a:stretch/>
        </p:blipFill>
        <p:spPr bwMode="auto">
          <a:xfrm>
            <a:off x="430394" y="981353"/>
            <a:ext cx="4985609" cy="27982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 descr="https://sun9-west.userapi.com/sun9-55/s/v1/ig2/Eig1UXd36_QY9sYpVqdOvcXbqapk2JDAss5eNgNNKhM97fHeNaDvQ0hTzAHj8R50ZKDNUQj405X93Rh6ZQXRcQMc.jpg?size=810x1080&amp;quality=96&amp;type=album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00466">
            <a:off x="8629208" y="1077755"/>
            <a:ext cx="3127813" cy="4536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https://sun9-west.userapi.com/sun9-69/s/v1/ig2/zYBEZTEtQD4WXl18dhSc06mdCdCVp79X9_cZqENLcQXXmifqodmu6FNTGuxoclKIhbVsQRsAAA3Mo0kPkSMf9t_6.jpg?size=808x1080&amp;quality=95&amp;type=album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07" b="20917"/>
          <a:stretch/>
        </p:blipFill>
        <p:spPr bwMode="auto">
          <a:xfrm>
            <a:off x="5554662" y="981353"/>
            <a:ext cx="3025775" cy="24872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Рисунок 12" descr="https://sun9-east.userapi.com/sun9-23/s/v1/ig2/zDrRpbzM4YXFC1TAmdPTHvJRR-J25uNMcZIJYLl62o9vqCL4JOV-92jMdUuocBDqNOf8qBEOFdPUY3Q_nZcclRnS.jpg?size=1280x960&amp;quality=96&amp;type=album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198" y="3295210"/>
            <a:ext cx="4645963" cy="3366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https://sun9-west.userapi.com/sun9-50/s/v1/ig2/SMuhu1Iz54C8jPRUapNax_SFUF7lfaEEhBpm2aLorNRKo6qNjZ1fymI3wowRdxSsJOe-0IU6GVfQiR32j_HCwzCA.jpg?size=813x1080&amp;quality=95&amp;type=album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808903">
            <a:off x="1002782" y="3530458"/>
            <a:ext cx="2259782" cy="31685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647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79815" y="230188"/>
            <a:ext cx="2872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67550" y="1590760"/>
            <a:ext cx="47053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547560" y="152957"/>
            <a:ext cx="57517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библиотекой 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 descr="https://sun9-west.userapi.com/sun9-62/s/v1/ig2/ssDwFL26RZlW1yXaz0Iuvdw-8OIu2r6U8vjIEwBr3F4o6Cjf6Nmt9JhlS4nUMqhl3_3DjAOB7DJNmdt_SFohD6x7.jpg?size=1280x960&amp;quality=95&amp;type=album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91926">
            <a:off x="642907" y="910594"/>
            <a:ext cx="3235325" cy="242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https://sun9-west.userapi.com/sun9-48/s/v1/ig2/vGjvcBt1RyrpjjX9FoxpOXMWibJr8M_XVniFO4xIwED3lqnfvjmVpsp7CmKvBatEIdOSs15V-sO_l6BHutJkM9f6.jpg?size=1280x960&amp;quality=95&amp;type=album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569" y="3566862"/>
            <a:ext cx="3448346" cy="29376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 descr="https://sun9-west.userapi.com/sun9-51/s/v1/ig2/xYlZ29-SdJKspkfugl_54w1bpgz1GDwcIJqfJ7B1UlfsKlTd7v3-cBKyjbu0vT7odK4iKbOXUca0bKoU0uFOyXm3.jpg?size=1280x960&amp;quality=95&amp;type=album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96"/>
          <a:stretch/>
        </p:blipFill>
        <p:spPr bwMode="auto">
          <a:xfrm>
            <a:off x="4393549" y="833994"/>
            <a:ext cx="4134924" cy="24820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Рисунок 16" descr="https://sun9-west.userapi.com/sun9-1/s/v1/ig2/897EECPtTRpetjYOldQcUpZpXWIp69Br5wMJCzNElIOwpV5nwPyM-MJ3qUEYOkovB8D36NG2xHH1WYa8zT6gQHeG.jpg?size=1280x1280&amp;quality=95&amp;type=album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450" y="3546229"/>
            <a:ext cx="2916858" cy="2958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Рисунок 17" descr="https://sun9-east.userapi.com/sun9-26/s/v1/ig2/RUr6xlbpH35wtRled3pkTzIoQgU-RNps0UBOMOs7L60jQwUcJx3FYS5loPTebOwHnmG0xInZTzrWwi6ZuaWhaplD.jpg?size=1280x960&amp;quality=95&amp;type=album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842" y="3790949"/>
            <a:ext cx="3780236" cy="2699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Рисунок 18" descr="https://sun9-west.userapi.com/sun9-52/s/v1/ig2/hhKUhw09y2JXGszZB00ZyrhvKNp7Bc_dtK3teH6tWLFlSAm3jSnLMQWUj01MekRMbv62OShx_CfrJjCiyBNDY1up.jpg?size=810x1080&amp;quality=95&amp;type=album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7360">
            <a:off x="8998068" y="911018"/>
            <a:ext cx="2600423" cy="31015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033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79815" y="230188"/>
            <a:ext cx="2872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67550" y="1590760"/>
            <a:ext cx="47053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819752" y="230188"/>
            <a:ext cx="1120742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познавательно-игровой программе </a:t>
            </a:r>
          </a:p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«Делу время – потехе час» в детской библиотеке – филиал №7 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https://sun9-east.userapi.com/sun9-25/s/v1/ig2/4k4HvjQB-Xf44chiequUESk8BUXCjtqLZG9jh6Qfc-ln-d5FG_CshRNDR3kXka4ReaBulujSg08H5_6FL9Mtrtw_.jpg?size=1280x960&amp;quality=96&amp;type=album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73076">
            <a:off x="455523" y="1565459"/>
            <a:ext cx="4028440" cy="3020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https://sun9-east.userapi.com/sun9-24/s/v1/ig2/3S1w3gssLZRlhh3d4IGrA1Vwl_Uu9_D1udElJgpqF1XEJTZYt7yJHqSk0D2sCQNg5tTNjMpaUd1AkY494ph96gtF.jpg?size=1280x960&amp;quality=96&amp;type=album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167">
            <a:off x="7764831" y="1524359"/>
            <a:ext cx="4017433" cy="3143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https://sun9-west.userapi.com/sun9-46/s/v1/ig2/1SH-k1ElR_kmqBMb0Vq3OgSs7U-8uAIuIWxERhmCjVgfPzfLOX4_S3jFYansK_NADF6XIxs8wOU1mDWhuXUUN0s2.jpg?size=1280x788&amp;quality=96&amp;type=album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89"/>
          <a:stretch/>
        </p:blipFill>
        <p:spPr bwMode="auto">
          <a:xfrm>
            <a:off x="3657601" y="3579223"/>
            <a:ext cx="4954882" cy="31363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810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35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25527" y="380717"/>
            <a:ext cx="858978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профессионального мастерства в ДОУ </a:t>
            </a:r>
          </a:p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«Я – воспитатель!»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https://sun9-west.userapi.com/sun9-46/s/v1/ig2/WHwLk9_dL3RVfveviDuFMcg8SJarhbuo5yeaHYzde31FU8GJzyeuXj7j3xy67LOR-QeudLhePCIUoWQzcxk5T72O.jpg?size=810x1080&amp;quality=96&amp;type=album"/>
          <p:cNvPicPr>
            <a:picLocks noChangeAspect="1" noChangeArrowheads="1"/>
          </p:cNvPicPr>
          <p:nvPr/>
        </p:nvPicPr>
        <p:blipFill>
          <a:blip r:embed="rId3" r:link="rId4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0" t="9840" r="50804" b="35561"/>
          <a:stretch>
            <a:fillRect/>
          </a:stretch>
        </p:blipFill>
        <p:spPr bwMode="auto">
          <a:xfrm>
            <a:off x="571500" y="1950377"/>
            <a:ext cx="1644737" cy="3786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 descr="https://sun9-west.userapi.com/sun9-1/s/v1/ig2/53B3MwHuje7FMjIYYCQkDjZ1vskYfX_AHhQXP093zmRZCCvtmkoV-ZI_Oyt7l1gi6Ud00qbn_mfeYFH06U-0bc_T.jpg?size=1280x960&amp;quality=96&amp;type=album"/>
          <p:cNvPicPr>
            <a:picLocks noChangeAspect="1" noChangeArrowheads="1"/>
          </p:cNvPicPr>
          <p:nvPr/>
        </p:nvPicPr>
        <p:blipFill>
          <a:blip r:embed="rId5" r:link="rId6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37" t="33215" r="7231" b="30966"/>
          <a:stretch>
            <a:fillRect/>
          </a:stretch>
        </p:blipFill>
        <p:spPr bwMode="auto">
          <a:xfrm>
            <a:off x="2216237" y="1938214"/>
            <a:ext cx="9585053" cy="378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075611" y="5907429"/>
            <a:ext cx="5355772" cy="468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место  </a:t>
            </a:r>
            <a:r>
              <a:rPr lang="ru-RU" sz="24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Ефимовская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Е.С.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4977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0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63868" y="230188"/>
            <a:ext cx="1071915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</a:t>
            </a: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чтецов «Поэзии чудесная страница» 1 этап МДОУ  </a:t>
            </a:r>
          </a:p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524950" y="965074"/>
            <a:ext cx="4321629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место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Ануфриева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Аксинья, подготовительная группа №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11, здание Портовиков 60.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 descr="https://sun9-east.userapi.com/sun9-41/s/v1/ig2/GQI3iraKxD77a41TrsWiZSi0XbAPblCBIGCixzZa76KpQaKeN9zvFaQiy-ZWZKZEqRcKSWEvE_ZkrRsaeAIivIM6.jpg?size=1280x1280&amp;quality=96&amp;type=album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04" b="22622"/>
          <a:stretch/>
        </p:blipFill>
        <p:spPr bwMode="auto">
          <a:xfrm>
            <a:off x="6187454" y="3035488"/>
            <a:ext cx="5803504" cy="36639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https://sun9-west.userapi.com/sun9-72/s/v1/ig2/LnhEgejrhf1h1GsD39abwRRAJDoGUre7o1oQPFqqqIToKhdwr9UR8APExDammTIUYKiKjrScwzx_byCMMRaSYVFV.jpg?size=1280x960&amp;quality=96&amp;type=album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81"/>
          <a:stretch/>
        </p:blipFill>
        <p:spPr bwMode="auto">
          <a:xfrm>
            <a:off x="1184189" y="2043313"/>
            <a:ext cx="4895849" cy="3022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https://sun9-west.userapi.com/sun9-48/s/v1/ig2/H2IBrLm4A3u4UYc-a8eIgkv_esAZz3kjJqQA_onSVp_HVXbO3MpilooBXFsivJwqmPWP_qxkovdxt3LiFgeEWZ0C.jpg?size=1280x1280&amp;quality=96&amp;type=album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01" t="11518" r="20818" b="11518"/>
          <a:stretch/>
        </p:blipFill>
        <p:spPr bwMode="auto">
          <a:xfrm rot="187555">
            <a:off x="10244393" y="1348530"/>
            <a:ext cx="1574340" cy="2419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https://sun9-west.userapi.com/sun9-72/s/v1/ig2/EJQqRdHrdGE6FObmYKTMgfDkZvqSY9HM8dnGTi8ZM4gt0LhHw5MOtnKK5eWhbMZ2gtZNQkyL8WJ4FGwzHzMVDSJ0.jpg?size=813x1080&amp;quality=96&amp;type=album"/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5" t="34485" r="50228" b="-334"/>
          <a:stretch/>
        </p:blipFill>
        <p:spPr bwMode="auto">
          <a:xfrm rot="21413588">
            <a:off x="152378" y="3874195"/>
            <a:ext cx="1815133" cy="2774997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Прямоугольник 15"/>
          <p:cNvSpPr/>
          <p:nvPr/>
        </p:nvSpPr>
        <p:spPr>
          <a:xfrm>
            <a:off x="6423444" y="1348540"/>
            <a:ext cx="39140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место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Прилуцкая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Алёна, подготовительная группа №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3, здание Володарского 19 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412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70640" y="230188"/>
            <a:ext cx="830560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</a:t>
            </a: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чтецов «Поэзии чудесная страница»  </a:t>
            </a:r>
          </a:p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этап – муниципальный   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8142" y="5746690"/>
            <a:ext cx="5355772" cy="374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место 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Ануфриева Аксинья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https://psv4.userapi.com/c237031/u48725117/docs/d55/4e877eb83ace/Alena.jpg?extra=AlMMmZ6KPs8F0Z_Rf7WVzr_xO9V4MRl8PNrqijMl3Ut9saOOCXbgnJNiUKHM7zh-eMt4d7NhfhIDRjjmzDa5WNCtWEFyELJmQi071x33-xHhZT6POw7AOIFu1rsULG1LjGITH8KCOoWbjruVYslhv4_X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74" r="46650"/>
          <a:stretch/>
        </p:blipFill>
        <p:spPr bwMode="auto">
          <a:xfrm rot="245645">
            <a:off x="9220090" y="1690688"/>
            <a:ext cx="2133710" cy="3819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psv4.userapi.com/c235031/u48725117/docs/d31/a5b596eb44e5/Axinya_2.jpg?extra=wPVjHHQ5qZp6tIMiH92ggU2zFNt1-1C0SI7RZMLUkirdu5-RIhZABNhK1T6DbX_3KoaPaz8ldFpeqF_d59xPWhEwLs_JIs7poIaXRdL-EPGUXdrKHPPQpWZBGfI32G9V01zago6t82bXMBVc1Tceauov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83" t="22021" r="12901"/>
          <a:stretch/>
        </p:blipFill>
        <p:spPr bwMode="auto">
          <a:xfrm rot="21305156">
            <a:off x="835934" y="1736950"/>
            <a:ext cx="2316959" cy="3502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 descr="https://sun9-west.userapi.com/sun9-49/s/v1/ig2/twzxzEtmGRtNy2xDG3xthYEY1VNRL8Lo1rLmArRAan_qlM9CaU-2Z3qR0vLkCC9q78natU3Y_VrJvCXvTDlTvFog.jpg?size=1280x963&amp;quality=96&amp;type=album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5166" y="1442342"/>
            <a:ext cx="4872403" cy="416941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Прямоугольник 12"/>
          <p:cNvSpPr/>
          <p:nvPr/>
        </p:nvSpPr>
        <p:spPr>
          <a:xfrm>
            <a:off x="8809022" y="5641706"/>
            <a:ext cx="29344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  <a:p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Прилуцкая Алёна, участие 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84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88591" y="187977"/>
            <a:ext cx="28725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6817" y="153578"/>
            <a:ext cx="108188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детско-юношеского творчества</a:t>
            </a:r>
          </a:p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«Наш дом - Россия» участник Николай Белых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 descr="https://sun9-west.userapi.com/sun9-71/s/v1/ig2/MrbkpYUvSRBW-mNZGFJyAUkpqg1dVPYqHieS-3FgGhPnqocJCZyEi-JRyMq-0J1Vq0YGjh_0-nohxf9zVYQhsB8L.jpg?size=527x394&amp;quality=96&amp;type=album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19" y="1371418"/>
            <a:ext cx="5346382" cy="410464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9"/>
          <p:cNvSpPr/>
          <p:nvPr/>
        </p:nvSpPr>
        <p:spPr>
          <a:xfrm>
            <a:off x="749619" y="5695681"/>
            <a:ext cx="4858272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номинация «Вокал»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Диплом  2 степени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 descr="https://sun9-east.userapi.com/sun9-24/s/v1/ig2/vT2omsbBIE05vP2ka6b9CcKRBZW56IM0B7m09qpkByi7M1nLw_ZUyv2t7jNzOw-6kCtuwGqk4oVsByK-i8ceCrv3.jpg?size=1280x1043&amp;quality=96&amp;type=album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5228">
            <a:off x="7302794" y="1366771"/>
            <a:ext cx="4003169" cy="27229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https://sun9-east.userapi.com/sun9-26/s/v1/ig2/WfesLtz2VVgR1GNjoOKQ8B6OXAFTw__kBEgD5KlyUTWWMKXV1QrJ4sMVJowuqX26ssdmGG1G6uQpLQ4ZyZoodGGW.jpg?size=1280x936&amp;quality=95&amp;type=album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2554" y="3833591"/>
            <a:ext cx="3265501" cy="240098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Прямоугольник 13"/>
          <p:cNvSpPr/>
          <p:nvPr/>
        </p:nvSpPr>
        <p:spPr>
          <a:xfrm>
            <a:off x="5326168" y="6283604"/>
            <a:ext cx="4858272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номинация «Рисунок»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Лауреат 1 степени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331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79815" y="230188"/>
            <a:ext cx="2872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67550" y="1590760"/>
            <a:ext cx="47053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737" y="910589"/>
            <a:ext cx="4100927" cy="307569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432201" y="230188"/>
            <a:ext cx="79825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Дополнительное образование дошкольников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 descr="https://sun9-west.userapi.com/sun9-7/s/v1/ig2/kuZ8hafRT-2yM1OPrhIl32QsS6ys_4SeG38DRdNI2hbkwDzbbtnKebLkSB1BZy9FDrYtr0xgvwncKP4wHafWx5sP.jpg?size=1280x960&amp;quality=95&amp;type=album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189" y="910589"/>
            <a:ext cx="4043711" cy="3115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Рисунок 17" descr="https://sun9-west.userapi.com/sun9-70/s/v1/ig2/J8w3yj4lsdYgisAIANFPjGrEt_kokXo0gLaeBlTn1WtQFz9V6kjtLhMZ8l_SVW5YjhXw9axUjMmW5v64pGL18VHU.jpg?size=1280x960&amp;quality=95&amp;type=album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92"/>
          <a:stretch/>
        </p:blipFill>
        <p:spPr bwMode="auto">
          <a:xfrm>
            <a:off x="3685025" y="3725460"/>
            <a:ext cx="5075503" cy="302887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Рисунок 18" descr="https://sun9-east.userapi.com/sun9-17/s/v1/ig2/97ayaBXZs-TMVOE0Te208VM4UhFCBVPzyJwDmLOKiECuFF_7YwCe4xB0YJya2rKOjdDK-fAdgw2gZtw3ju5FjB9z.jpg?size=240x240&amp;quality=95&amp;type=album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923687"/>
            <a:ext cx="2712327" cy="2666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Рисунок 20" descr="https://sun9-west.userapi.com/sun9-40/s/v1/ig2/PZoCBe8vb34YLrSxaMLOUZMuFftksRNyXlXX9NCea51s7WqW5uf1QUbvUl-i33dzFb-rysIHtID90YqVJCtDmsnd.jpg?size=240x240&amp;quality=95&amp;type=album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4107948"/>
            <a:ext cx="2990306" cy="2646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" descr="https://sun9-west.userapi.com/sun9-46/s/v1/ig2/GbB21JbGlvoFRf9H5xTiNg43iDm4UQ5u4po6hOvyElDqSJiL2S8cY8ik9Uu9f3cBRtIWrhFR6GU5LaVDgzDKzcmg.jpg?size=719x532&amp;quality=95&amp;type=album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9589">
            <a:off x="8795806" y="4155041"/>
            <a:ext cx="3155315" cy="2334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533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680" y="451439"/>
            <a:ext cx="11978640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Планы 2023 года</a:t>
            </a:r>
          </a:p>
          <a:p>
            <a:endParaRPr lang="ru-RU" sz="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lnSpc>
                <a:spcPct val="150000"/>
              </a:lnSpc>
              <a:buFontTx/>
              <a:buChar char="-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 МДОУ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федеральную образовательную программу;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>
              <a:lnSpc>
                <a:spcPct val="150000"/>
              </a:lnSpc>
              <a:buFontTx/>
              <a:buChar char="-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Фестиваль в МДОУ «Россыпи звезд» по направлению семейного творчества;</a:t>
            </a:r>
          </a:p>
          <a:p>
            <a:pPr marL="857250" indent="-857250">
              <a:lnSpc>
                <a:spcPct val="150000"/>
              </a:lnSpc>
              <a:buFontTx/>
              <a:buChar char="-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в МДОУ в «Год педагога и наставника»           «Лучший наставник – звучит гордо!»;</a:t>
            </a:r>
          </a:p>
          <a:p>
            <a:pPr marL="857250" indent="-857250">
              <a:lnSpc>
                <a:spcPct val="150000"/>
              </a:lnSpc>
              <a:buFontTx/>
              <a:buChar char="-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в МДОУ развивающего центра для детей. 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857250" indent="-857250">
              <a:buFontTx/>
              <a:buChar char="-"/>
            </a:pPr>
            <a:endParaRPr lang="ru-RU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355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41900" y="2413337"/>
            <a:ext cx="74045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1128641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7478</TotalTime>
  <Words>2002</Words>
  <Application>Microsoft Office PowerPoint</Application>
  <PresentationFormat>Широкоэкранный</PresentationFormat>
  <Paragraphs>457</Paragraphs>
  <Slides>46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51" baseType="lpstr">
      <vt:lpstr>Arial</vt:lpstr>
      <vt:lpstr>Calibri</vt:lpstr>
      <vt:lpstr>Calibri Light</vt:lpstr>
      <vt:lpstr>Times New Roman</vt:lpstr>
      <vt:lpstr>Тема Office</vt:lpstr>
      <vt:lpstr>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7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Документовед</cp:lastModifiedBy>
  <cp:revision>627</cp:revision>
  <cp:lastPrinted>2023-02-17T08:10:45Z</cp:lastPrinted>
  <dcterms:created xsi:type="dcterms:W3CDTF">2017-01-11T08:39:37Z</dcterms:created>
  <dcterms:modified xsi:type="dcterms:W3CDTF">2023-04-11T09:45:12Z</dcterms:modified>
</cp:coreProperties>
</file>