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64" r:id="rId6"/>
    <p:sldId id="265" r:id="rId7"/>
    <p:sldId id="259" r:id="rId8"/>
    <p:sldId id="267" r:id="rId9"/>
    <p:sldId id="262" r:id="rId10"/>
    <p:sldId id="266" r:id="rId11"/>
    <p:sldId id="263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85932" autoAdjust="0"/>
  </p:normalViewPr>
  <p:slideViewPr>
    <p:cSldViewPr>
      <p:cViewPr varScale="1">
        <p:scale>
          <a:sx n="75" d="100"/>
          <a:sy n="75" d="100"/>
        </p:scale>
        <p:origin x="174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FFC97-9079-4BFB-9C49-4CA601FA48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15B44-3C83-45B7-B926-5A9C02D725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D2FC2-8455-40E5-BBC1-3663046A8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0555B-1775-42CA-B01E-7438C34D91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37554-A515-49F6-97A4-45C3F32650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66C59-AD81-41AA-91B7-8B2721A29B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3E432-B841-45A3-B712-E98FCEE073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652B4-E8FF-4EA8-A574-790201201E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380DD-34DE-4B9A-9421-9C62FA8090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D34FE-C00D-4A6D-A9F4-736F9D5079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2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2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3295E-1DC7-4402-8EE7-6E4688FE7B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848600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55640BD-66BE-4EA4-9B2A-4CBE3A58E5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2" Type="http://schemas.openxmlformats.org/officeDocument/2006/relationships/hyperlink" Target="http://clever-toy.ru/catalog/avtorskaya_metodika_%3cbr%3erazvivayushchie_igryi_voskobovicha_v_v_/znakovyie_konstruktoryi/igra_voskobovicha_volshebnaya_vosmerka_1-detail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lever-toy.ru/catalog/avtorskaya_metodika_%3cbr%3erazvivayushchie_igryi_voskobovicha_v_v_/znakovyie_konstruktoryi/igra_voskobovicha_volshebnaya_vosmerka_3-detail.html" TargetMode="External"/><Relationship Id="rId5" Type="http://schemas.openxmlformats.org/officeDocument/2006/relationships/image" Target="../media/image19.jpeg"/><Relationship Id="rId4" Type="http://schemas.openxmlformats.org/officeDocument/2006/relationships/hyperlink" Target="http://clever-toy.ru/catalog/avtorskaya_metodika_%3cbr%3erazvivayushchie_igryi_voskobovicha_v_v_/znakovyie_konstruktoryi/igra_voskobovicha_volshebnaya_vosmerka_2-detail.html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10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583519" y="1138259"/>
            <a:ext cx="7772400" cy="1470025"/>
          </a:xfrm>
        </p:spPr>
        <p:txBody>
          <a:bodyPr/>
          <a:lstStyle/>
          <a:p>
            <a:pPr eaLnBrk="1" hangingPunct="1"/>
            <a:r>
              <a:rPr lang="ru-RU" sz="5400" dirty="0" smtClean="0">
                <a:solidFill>
                  <a:srgbClr val="FF0000"/>
                </a:solidFill>
              </a:rPr>
              <a:t/>
            </a:r>
            <a:br>
              <a:rPr lang="ru-RU" sz="5400" dirty="0" smtClean="0">
                <a:solidFill>
                  <a:srgbClr val="FF0000"/>
                </a:solidFill>
              </a:rPr>
            </a:br>
            <a:r>
              <a:rPr lang="ru-RU" dirty="0"/>
              <a:t>Знаковые конструкторы для подготовки детей к школе</a:t>
            </a:r>
            <a:endParaRPr lang="ru-RU" sz="5400" dirty="0" smtClean="0">
              <a:solidFill>
                <a:srgbClr val="FF0000"/>
              </a:solidFill>
            </a:endParaRPr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1332729" y="3078173"/>
            <a:ext cx="6400800" cy="2070090"/>
          </a:xfrm>
        </p:spPr>
        <p:txBody>
          <a:bodyPr/>
          <a:lstStyle/>
          <a:p>
            <a:r>
              <a:rPr lang="ru-RU" sz="2400" dirty="0" smtClean="0"/>
              <a:t>Игровая технология </a:t>
            </a:r>
            <a:r>
              <a:rPr lang="ru-RU" sz="2400" dirty="0" err="1" smtClean="0"/>
              <a:t>В.Воскобовича</a:t>
            </a:r>
            <a:r>
              <a:rPr lang="ru-RU" sz="2400" dirty="0" smtClean="0"/>
              <a:t> «Сказочные лабиринты игры»</a:t>
            </a:r>
          </a:p>
          <a:p>
            <a:endParaRPr lang="ru-RU" sz="800" dirty="0" smtClean="0"/>
          </a:p>
          <a:p>
            <a:r>
              <a:rPr lang="ru-RU" sz="1400" dirty="0" smtClean="0">
                <a:solidFill>
                  <a:schemeClr val="tx1"/>
                </a:solidFill>
              </a:rPr>
              <a:t>                                         </a:t>
            </a:r>
          </a:p>
          <a:p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     </a:t>
            </a:r>
            <a:r>
              <a:rPr lang="ru-RU" sz="1400" dirty="0" smtClean="0">
                <a:solidFill>
                  <a:srgbClr val="002060"/>
                </a:solidFill>
              </a:rPr>
              <a:t>Ковалева Татьяна Николаевна</a:t>
            </a:r>
          </a:p>
          <a:p>
            <a:r>
              <a:rPr lang="ru-RU" sz="1400" dirty="0" smtClean="0">
                <a:solidFill>
                  <a:srgbClr val="002060"/>
                </a:solidFill>
              </a:rPr>
              <a:t>                        воспитатель МДОУ </a:t>
            </a:r>
          </a:p>
          <a:p>
            <a:r>
              <a:rPr lang="ru-RU" sz="1400" dirty="0" smtClean="0">
                <a:solidFill>
                  <a:srgbClr val="002060"/>
                </a:solidFill>
              </a:rPr>
              <a:t>                                          «Детский сад № 3 «Незабудка»</a:t>
            </a:r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12" name="Picture 2" descr="https://static-eu.insales.ru/images/products/1/3142/72141894/large_ad0396bf-4ff8-4c08-845d-755fe22ba2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29000"/>
            <a:ext cx="2434148" cy="243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1007865"/>
            <a:ext cx="748883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+mj-lt"/>
              </a:rPr>
              <a:t> 1. Развитие словесно-логической памяти, внимания, мышления, воображения. </a:t>
            </a:r>
            <a:endParaRPr lang="ru-RU" dirty="0" smtClean="0">
              <a:solidFill>
                <a:schemeClr val="tx2"/>
              </a:solidFill>
              <a:latin typeface="+mj-lt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+mj-lt"/>
              </a:rPr>
              <a:t>2.Развитие </a:t>
            </a:r>
            <a:r>
              <a:rPr lang="ru-RU" dirty="0">
                <a:solidFill>
                  <a:schemeClr val="tx2"/>
                </a:solidFill>
                <a:latin typeface="+mj-lt"/>
              </a:rPr>
              <a:t>логического мышления (умения сравнивать и анализировать, сопоставлять, объединять, соотносить целое и части). </a:t>
            </a:r>
            <a:endParaRPr lang="ru-RU" dirty="0" smtClean="0">
              <a:solidFill>
                <a:schemeClr val="tx2"/>
              </a:solidFill>
              <a:latin typeface="+mj-lt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+mj-lt"/>
              </a:rPr>
              <a:t>3</a:t>
            </a:r>
            <a:r>
              <a:rPr lang="ru-RU" dirty="0">
                <a:solidFill>
                  <a:schemeClr val="tx2"/>
                </a:solidFill>
                <a:latin typeface="+mj-lt"/>
              </a:rPr>
              <a:t>. Знакомство с </a:t>
            </a:r>
            <a:r>
              <a:rPr lang="ru-RU" dirty="0" smtClean="0">
                <a:solidFill>
                  <a:schemeClr val="tx2"/>
                </a:solidFill>
                <a:latin typeface="+mj-lt"/>
              </a:rPr>
              <a:t>цифрами и буквами, </a:t>
            </a:r>
            <a:r>
              <a:rPr lang="ru-RU" dirty="0">
                <a:solidFill>
                  <a:schemeClr val="tx2"/>
                </a:solidFill>
                <a:latin typeface="+mj-lt"/>
              </a:rPr>
              <a:t>умение их составлять. </a:t>
            </a:r>
            <a:endParaRPr lang="ru-RU" dirty="0" smtClean="0">
              <a:solidFill>
                <a:schemeClr val="tx2"/>
              </a:solidFill>
              <a:latin typeface="+mj-lt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+mj-lt"/>
              </a:rPr>
              <a:t>4</a:t>
            </a:r>
            <a:r>
              <a:rPr lang="ru-RU" dirty="0">
                <a:solidFill>
                  <a:schemeClr val="tx2"/>
                </a:solidFill>
                <a:latin typeface="+mj-lt"/>
              </a:rPr>
              <a:t>. Развитие познавательных интересов и мотивации детей. </a:t>
            </a:r>
            <a:endParaRPr lang="ru-RU" dirty="0" smtClean="0">
              <a:solidFill>
                <a:schemeClr val="tx2"/>
              </a:solidFill>
              <a:latin typeface="+mj-lt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+mj-lt"/>
              </a:rPr>
              <a:t>5</a:t>
            </a:r>
            <a:r>
              <a:rPr lang="ru-RU" dirty="0">
                <a:solidFill>
                  <a:schemeClr val="tx2"/>
                </a:solidFill>
                <a:latin typeface="+mj-lt"/>
              </a:rPr>
              <a:t>. Сенсорное развитие (цвет). </a:t>
            </a:r>
            <a:endParaRPr lang="ru-RU" dirty="0" smtClean="0">
              <a:solidFill>
                <a:schemeClr val="tx2"/>
              </a:solidFill>
              <a:latin typeface="+mj-lt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+mj-lt"/>
              </a:rPr>
              <a:t>6</a:t>
            </a:r>
            <a:r>
              <a:rPr lang="ru-RU" dirty="0">
                <a:solidFill>
                  <a:schemeClr val="tx2"/>
                </a:solidFill>
                <a:latin typeface="+mj-lt"/>
              </a:rPr>
              <a:t>. Освоение пространственных </a:t>
            </a:r>
            <a:r>
              <a:rPr lang="ru-RU" dirty="0" smtClean="0">
                <a:solidFill>
                  <a:schemeClr val="tx2"/>
                </a:solidFill>
                <a:latin typeface="+mj-lt"/>
              </a:rPr>
              <a:t>отношений, </a:t>
            </a:r>
            <a:r>
              <a:rPr lang="ru-RU" dirty="0">
                <a:solidFill>
                  <a:schemeClr val="tx2"/>
                </a:solidFill>
                <a:latin typeface="+mj-lt"/>
              </a:rPr>
              <a:t>о</a:t>
            </a:r>
            <a:r>
              <a:rPr lang="ru-RU" dirty="0" smtClean="0">
                <a:solidFill>
                  <a:schemeClr val="tx2"/>
                </a:solidFill>
                <a:latin typeface="+mj-lt"/>
              </a:rPr>
              <a:t>риентация </a:t>
            </a:r>
            <a:r>
              <a:rPr lang="ru-RU" dirty="0">
                <a:solidFill>
                  <a:schemeClr val="tx2"/>
                </a:solidFill>
                <a:latin typeface="+mj-lt"/>
              </a:rPr>
              <a:t>в пространстве. </a:t>
            </a:r>
            <a:r>
              <a:rPr lang="ru-RU" dirty="0" smtClean="0">
                <a:solidFill>
                  <a:schemeClr val="tx2"/>
                </a:solidFill>
                <a:latin typeface="+mj-lt"/>
              </a:rPr>
              <a:t> </a:t>
            </a:r>
          </a:p>
          <a:p>
            <a:r>
              <a:rPr lang="ru-RU" dirty="0" smtClean="0">
                <a:solidFill>
                  <a:schemeClr val="tx2"/>
                </a:solidFill>
                <a:latin typeface="+mj-lt"/>
              </a:rPr>
              <a:t>7.Формирование </a:t>
            </a:r>
            <a:r>
              <a:rPr lang="ru-RU" dirty="0">
                <a:solidFill>
                  <a:schemeClr val="tx2"/>
                </a:solidFill>
                <a:latin typeface="+mj-lt"/>
              </a:rPr>
              <a:t>навыков плоскостного конструирования. </a:t>
            </a:r>
            <a:endParaRPr lang="ru-RU" dirty="0" smtClean="0">
              <a:solidFill>
                <a:schemeClr val="tx2"/>
              </a:solidFill>
              <a:latin typeface="+mj-lt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+mj-lt"/>
              </a:rPr>
              <a:t>8. </a:t>
            </a:r>
            <a:r>
              <a:rPr lang="ru-RU" dirty="0">
                <a:solidFill>
                  <a:schemeClr val="tx2"/>
                </a:solidFill>
                <a:latin typeface="+mj-lt"/>
              </a:rPr>
              <a:t>Развитие творческого мышления. </a:t>
            </a:r>
            <a:endParaRPr lang="ru-RU" dirty="0" smtClean="0">
              <a:solidFill>
                <a:schemeClr val="tx2"/>
              </a:solidFill>
              <a:latin typeface="+mj-lt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+mj-lt"/>
              </a:rPr>
              <a:t>9. </a:t>
            </a:r>
            <a:r>
              <a:rPr lang="ru-RU" dirty="0">
                <a:solidFill>
                  <a:schemeClr val="tx2"/>
                </a:solidFill>
                <a:latin typeface="+mj-lt"/>
              </a:rPr>
              <a:t>Развитие речи. </a:t>
            </a:r>
            <a:endParaRPr lang="ru-RU" dirty="0" smtClean="0">
              <a:solidFill>
                <a:schemeClr val="tx2"/>
              </a:solidFill>
              <a:latin typeface="+mj-lt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+mj-lt"/>
              </a:rPr>
              <a:t>10. </a:t>
            </a:r>
            <a:r>
              <a:rPr lang="ru-RU" dirty="0">
                <a:solidFill>
                  <a:schemeClr val="tx2"/>
                </a:solidFill>
                <a:latin typeface="+mj-lt"/>
              </a:rPr>
              <a:t>Развитие общения и взаимодействия ребенка с взрослыми и сверстниками. </a:t>
            </a:r>
            <a:endParaRPr lang="ru-RU" dirty="0" smtClean="0">
              <a:solidFill>
                <a:schemeClr val="tx2"/>
              </a:solidFill>
              <a:latin typeface="+mj-lt"/>
            </a:endParaRPr>
          </a:p>
          <a:p>
            <a:r>
              <a:rPr lang="ru-RU" dirty="0" smtClean="0">
                <a:solidFill>
                  <a:schemeClr val="tx2"/>
                </a:solidFill>
                <a:latin typeface="+mj-lt"/>
              </a:rPr>
              <a:t>11. </a:t>
            </a:r>
            <a:r>
              <a:rPr lang="ru-RU" dirty="0">
                <a:solidFill>
                  <a:schemeClr val="tx2"/>
                </a:solidFill>
                <a:latin typeface="+mj-lt"/>
              </a:rPr>
              <a:t>Развитие мелкой </a:t>
            </a:r>
            <a:r>
              <a:rPr lang="ru-RU" dirty="0" smtClean="0">
                <a:solidFill>
                  <a:schemeClr val="tx2"/>
                </a:solidFill>
                <a:latin typeface="+mj-lt"/>
              </a:rPr>
              <a:t>моторики </a:t>
            </a:r>
          </a:p>
          <a:p>
            <a:r>
              <a:rPr lang="ru-RU" dirty="0" smtClean="0">
                <a:solidFill>
                  <a:schemeClr val="tx2"/>
                </a:solidFill>
                <a:latin typeface="+mj-lt"/>
              </a:rPr>
              <a:t>12. </a:t>
            </a:r>
            <a:r>
              <a:rPr lang="ru-RU" dirty="0">
                <a:solidFill>
                  <a:schemeClr val="tx2"/>
                </a:solidFill>
                <a:latin typeface="+mj-lt"/>
              </a:rPr>
              <a:t>Подготовка к обучению грамоте (написание букв, слов и цифр</a:t>
            </a:r>
            <a:r>
              <a:rPr lang="ru-RU" dirty="0" smtClean="0">
                <a:solidFill>
                  <a:schemeClr val="tx2"/>
                </a:solidFill>
                <a:latin typeface="+mj-lt"/>
              </a:rPr>
              <a:t>).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546200"/>
            <a:ext cx="42740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+mj-lt"/>
              </a:rPr>
              <a:t>Образовательные задачи</a:t>
            </a:r>
          </a:p>
        </p:txBody>
      </p:sp>
    </p:spTree>
    <p:extLst>
      <p:ext uri="{BB962C8B-B14F-4D97-AF65-F5344CB8AC3E}">
        <p14:creationId xmlns:p14="http://schemas.microsoft.com/office/powerpoint/2010/main" val="268867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494" y="712096"/>
            <a:ext cx="8229600" cy="1143000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</a:rPr>
              <a:t>Комплект «Знаковые конструкторы»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ru-RU" sz="2400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1800" b="1" kern="1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/>
            </a:r>
            <a:br>
              <a:rPr lang="ru-RU" sz="1800" b="1" kern="1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ru-RU" b="1" dirty="0" smtClean="0"/>
              <a:t>           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361398" y="822918"/>
            <a:ext cx="4639565" cy="877374"/>
          </a:xfrm>
        </p:spPr>
        <p:txBody>
          <a:bodyPr/>
          <a:lstStyle/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endParaRPr lang="ru-RU" sz="800" kern="12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Персонажи </a:t>
            </a:r>
            <a:r>
              <a:rPr lang="ru-RU" sz="1800" b="1" kern="1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ru-RU" sz="1800" kern="1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– </a:t>
            </a:r>
            <a:r>
              <a:rPr lang="ru-RU" sz="180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Попугаи </a:t>
            </a:r>
            <a:r>
              <a:rPr lang="ru-RU" sz="1800" kern="12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Эник</a:t>
            </a:r>
            <a:r>
              <a:rPr lang="ru-RU" sz="180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800" kern="12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Беник</a:t>
            </a:r>
            <a:r>
              <a:rPr lang="ru-RU" sz="1800" kern="1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lang="ru-RU" sz="1800" kern="120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kern="12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кот Филимон </a:t>
            </a:r>
            <a:r>
              <a:rPr lang="ru-RU" sz="1800" kern="12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Коттерфильд</a:t>
            </a:r>
            <a:endParaRPr lang="ru-RU" sz="1800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ru-RU" sz="3200" dirty="0" smtClean="0"/>
          </a:p>
        </p:txBody>
      </p:sp>
      <p:pic>
        <p:nvPicPr>
          <p:cNvPr id="7" name="Picture 4" descr="http://www.inteltoys.ru/files/catalog/2011/02/2914_img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5" t="1" r="24388" b="3455"/>
          <a:stretch/>
        </p:blipFill>
        <p:spPr bwMode="auto">
          <a:xfrm>
            <a:off x="1115616" y="2828357"/>
            <a:ext cx="1256372" cy="237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1362" y="5203637"/>
            <a:ext cx="16884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Волшебная </a:t>
            </a:r>
            <a:r>
              <a:rPr lang="ru-RU" sz="1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восьмерка</a:t>
            </a:r>
            <a:endParaRPr lang="ru-RU" sz="1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2" descr="http://ezhki-matreshki.ru/upload/iblock/ded/ded36fde299d91b42eaa37e91cdfea9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282" y="2240901"/>
            <a:ext cx="1465903" cy="1941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 rot="10800000" flipV="1">
            <a:off x="2561364" y="4439470"/>
            <a:ext cx="19637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FF0000"/>
                </a:solidFill>
                <a:latin typeface="+mn-lt"/>
              </a:rPr>
              <a:t>Конструктор </a:t>
            </a:r>
            <a:r>
              <a:rPr lang="ru-RU" sz="1400" dirty="0" smtClean="0">
                <a:solidFill>
                  <a:srgbClr val="FF0000"/>
                </a:solidFill>
                <a:latin typeface="+mn-lt"/>
              </a:rPr>
              <a:t>букв</a:t>
            </a:r>
            <a:endParaRPr lang="ru-RU" sz="1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1" name="Picture 6" descr="http://stblizko.ru/system/images/product/007/720/358_bi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546" y="2062141"/>
            <a:ext cx="3125720" cy="1531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://ezhki-matreshki.ru/upload/iblock/f9a/f9a7491bd4f310ee70f798d28a4ba5f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549072" y="4120992"/>
            <a:ext cx="1952730" cy="115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 rot="10800000" flipH="1" flipV="1">
            <a:off x="4751295" y="3720682"/>
            <a:ext cx="17229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Шнур затейник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5644324" y="4895860"/>
            <a:ext cx="17483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Шнур-малыш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Picture 2" descr="https://static-eu.insales.ru/images/products/1/3142/72141894/large_ad0396bf-4ff8-4c08-845d-755fe22ba21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4" y="387185"/>
            <a:ext cx="2434148" cy="243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://novoedetstvo.ru/upload/resize_cache/iblock/9a6/472_472_1418fb6365ca0acd231cd175cd5b9692a/9a66c2c63f41da6803530c4b3a36d82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064" y="1988840"/>
            <a:ext cx="4336541" cy="433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deti.domateplo.ru/pics/ShnyrMalish_Voskobovich_o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6" t="9744" r="2562" b="2562"/>
          <a:stretch/>
        </p:blipFill>
        <p:spPr bwMode="auto">
          <a:xfrm>
            <a:off x="643561" y="2370870"/>
            <a:ext cx="3600600" cy="344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95999" y="1127886"/>
            <a:ext cx="3134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«Шнур-затейник»</a:t>
            </a:r>
            <a:endParaRPr lang="ru-RU" sz="2400" b="1" i="0" dirty="0">
              <a:solidFill>
                <a:srgbClr val="FF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0800000" flipH="1" flipV="1">
            <a:off x="899592" y="1097109"/>
            <a:ext cx="2818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«Шнур-малыш»</a:t>
            </a:r>
            <a:endParaRPr lang="ru-RU" sz="2400" b="1" i="0" dirty="0">
              <a:solidFill>
                <a:srgbClr val="FF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761" y="716378"/>
            <a:ext cx="1284238" cy="184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71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klassk-perm.ru/wp-content/uploads/2016/05/Voskobovich-SHnur-Malysh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4" b="13232"/>
          <a:stretch/>
        </p:blipFill>
        <p:spPr bwMode="auto">
          <a:xfrm>
            <a:off x="611560" y="2276872"/>
            <a:ext cx="792088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11760" y="843099"/>
            <a:ext cx="4968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Виды работ «Шнур-малыш»</a:t>
            </a:r>
            <a:endParaRPr lang="ru-RU" sz="24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098" name="Picture 2" descr="http://www.dvoykam.net/wa-data/public/shop/products/17/65/26517/images/910/910.750x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104126" y="332656"/>
            <a:ext cx="114708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63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2022" y="620688"/>
            <a:ext cx="43141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Виды работ «</a:t>
            </a:r>
            <a:r>
              <a:rPr lang="ru-RU" sz="20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Шнур-затейник»</a:t>
            </a:r>
            <a:endParaRPr lang="ru-RU" sz="20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74" name="Picture 2" descr="C:\Users\XXX\Desktop\140___02\IMG_67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284284"/>
            <a:ext cx="4962086" cy="341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1734477" cy="249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https://static12.insales.ru/images/products/1/4907/13947691/large_%D1%88%D0%BD_%D0%B7%D0%B0%D1%8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16" y="4581128"/>
            <a:ext cx="2227952" cy="111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s598-d7b.nubex.ru/_data/img/26009a6fc3c59fea96a627b59a5ecddd__-!900x600__i5035-icon-origina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169" y="990020"/>
            <a:ext cx="4070462" cy="112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76015.selcdn.com/web/sha/34119/%D0%A8%D0%BD%D1%83%D1%80-%D0%B7%D0%B0%D1%82%D0%B5%D0%B9%D0%BD%D0%B8%D0%BA%20%28%D1%80%D0%B8%D1%81%D0%BE%D0%B2%D0%B0%D0%BD%D0%B8%D0%B5%20%D1%88%D0%BD%D1%83%D1%80%D0%BA%D0%B0%D0%BC%D0%B8%2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2" b="22222"/>
          <a:stretch/>
        </p:blipFill>
        <p:spPr bwMode="auto">
          <a:xfrm>
            <a:off x="738400" y="3050411"/>
            <a:ext cx="2465449" cy="136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kindik.ru/data/obuchenie/voskobovich/789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54"/>
          <a:stretch/>
        </p:blipFill>
        <p:spPr bwMode="auto">
          <a:xfrm>
            <a:off x="2051720" y="1027621"/>
            <a:ext cx="1224135" cy="209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21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гра Воскобовича Волшебная восьмерка 1 ЗНА-010">
            <a:hlinkClick r:id="rId2" tooltip="&quot;Игра Воскобовича Волшебная восьмерка 1 ЗНА-010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97" y="2166315"/>
            <a:ext cx="2448272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Игра Воскобовича Волшебная восьмерка 2 ЗНА-011">
            <a:hlinkClick r:id="rId4" tooltip="&quot;Игра Воскобовича Волшебная восьмерка 2 ЗНА-011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497" y="3645024"/>
            <a:ext cx="2508870" cy="2016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Игра Воскобовича Волшебная восьмерка 3 ЗНА-012">
            <a:hlinkClick r:id="rId6" tooltip="&quot;Игра Воскобовича Волшебная восьмерка 3 ЗНА-012&quot;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367" y="2792338"/>
            <a:ext cx="2642057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725793" y="2383936"/>
            <a:ext cx="29523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«Волшебная </a:t>
            </a:r>
            <a:r>
              <a:rPr lang="ru-RU" sz="16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восьмерка </a:t>
            </a:r>
            <a:r>
              <a:rPr lang="ru-RU" sz="16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1»</a:t>
            </a:r>
            <a:endParaRPr lang="ru-RU" sz="16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62767" y="3462459"/>
            <a:ext cx="27464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«Волшебная </a:t>
            </a:r>
            <a:r>
              <a:rPr lang="ru-RU" sz="16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восьмерка </a:t>
            </a:r>
            <a:r>
              <a:rPr lang="ru-RU" sz="16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2»</a:t>
            </a:r>
            <a:endParaRPr lang="ru-RU" sz="16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5518933" y="2453784"/>
            <a:ext cx="33123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«Волшебная восьмерка 3»</a:t>
            </a:r>
            <a:endParaRPr lang="ru-RU" sz="16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2771799" y="1024039"/>
            <a:ext cx="4248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«Волшебная восьмёрка»</a:t>
            </a:r>
            <a:endParaRPr lang="ru-RU" sz="24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06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rot="10800000" flipV="1">
            <a:off x="2555775" y="949951"/>
            <a:ext cx="4536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Схема составления цифр</a:t>
            </a:r>
            <a:endParaRPr lang="ru-RU" sz="24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8" name="Picture 4" descr="https://pp.userapi.com/c847016/v847016177/19ff0d/g4iW_onEPbQ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46" b="23792"/>
          <a:stretch/>
        </p:blipFill>
        <p:spPr bwMode="auto">
          <a:xfrm rot="16200000">
            <a:off x="2611988" y="1932628"/>
            <a:ext cx="3812009" cy="392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40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cdn.st100sp.com/cache_pictures/000596641/thumb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44" y="2859353"/>
            <a:ext cx="142875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Конструктор букв 3 большой (Воскобович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884" y="2796196"/>
            <a:ext cx="2719903" cy="271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799" y="2824404"/>
            <a:ext cx="2453568" cy="2456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 rot="10800000" flipV="1">
            <a:off x="1115615" y="857037"/>
            <a:ext cx="66247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+mj-lt"/>
              </a:rPr>
              <a:t>Конструктор букв</a:t>
            </a:r>
            <a:endParaRPr lang="ru-RU" sz="2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980" y="709640"/>
            <a:ext cx="803511" cy="115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 flipH="1">
            <a:off x="5808868" y="2253541"/>
            <a:ext cx="24834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</a:rPr>
              <a:t>Конструктор букв  «Ларчик»</a:t>
            </a:r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4114" name="Picture 18" descr="https://inteltoys.ru/files/catalog/2014/10/6751/big/6751-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159370"/>
            <a:ext cx="1480559" cy="170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99592" y="2228555"/>
            <a:ext cx="38346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dirty="0">
                <a:solidFill>
                  <a:srgbClr val="FF0000"/>
                </a:solidFill>
                <a:latin typeface="Tahoma"/>
              </a:rPr>
              <a:t>Конструктор </a:t>
            </a:r>
            <a:r>
              <a:rPr lang="ru-RU" sz="1400" dirty="0" smtClean="0">
                <a:solidFill>
                  <a:srgbClr val="FF0000"/>
                </a:solidFill>
                <a:latin typeface="Tahoma"/>
              </a:rPr>
              <a:t>букв 1, 2, 3.</a:t>
            </a:r>
            <a:endParaRPr lang="ru-RU" sz="1400" dirty="0">
              <a:solidFill>
                <a:srgbClr val="FF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904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899413"/>
            <a:ext cx="5112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FF0000"/>
                </a:solidFill>
              </a:rPr>
              <a:t>Виды работ </a:t>
            </a:r>
            <a:r>
              <a:rPr lang="ru-RU" b="1" dirty="0" smtClean="0">
                <a:solidFill>
                  <a:srgbClr val="FF0000"/>
                </a:solidFill>
              </a:rPr>
              <a:t>«Конструктор букв»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XXX\Desktop\140___02\IMG_67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36" y="1988841"/>
            <a:ext cx="1944488" cy="387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XXX\Desktop\140___02\IMG_67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"/>
          <a:stretch/>
        </p:blipFill>
        <p:spPr bwMode="auto">
          <a:xfrm>
            <a:off x="3419872" y="1988841"/>
            <a:ext cx="4927687" cy="387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mstrana.ru/_mod_files/ce_images/eshop/6bc75a31-aa9c-11e3-8c0a-90f652e282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85" y="476672"/>
            <a:ext cx="923887" cy="132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77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2304455" cy="3317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http://static-devtoys.ru/products/190/image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150354"/>
            <a:ext cx="4608512" cy="346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95736" y="980728"/>
            <a:ext cx="5355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+mj-lt"/>
              </a:rPr>
              <a:t>Спасибо за внимание</a:t>
            </a:r>
            <a:endParaRPr lang="ru-RU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5859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069046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Them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5A867B"/>
        </a:dk2>
        <a:lt2>
          <a:srgbClr val="B7D760"/>
        </a:lt2>
        <a:accent1>
          <a:srgbClr val="F1F3CF"/>
        </a:accent1>
        <a:accent2>
          <a:srgbClr val="E9CC7A"/>
        </a:accent2>
        <a:accent3>
          <a:srgbClr val="FFFFFF"/>
        </a:accent3>
        <a:accent4>
          <a:srgbClr val="000000"/>
        </a:accent4>
        <a:accent5>
          <a:srgbClr val="F7F8E4"/>
        </a:accent5>
        <a:accent6>
          <a:srgbClr val="D3B96E"/>
        </a:accent6>
        <a:hlink>
          <a:srgbClr val="D1B4C8"/>
        </a:hlink>
        <a:folHlink>
          <a:srgbClr val="96C8D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10069046</Template>
  <TotalTime>924</TotalTime>
  <Words>112</Words>
  <Application>Microsoft Office PowerPoint</Application>
  <PresentationFormat>Экран (4:3)</PresentationFormat>
  <Paragraphs>42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Comic Sans MS</vt:lpstr>
      <vt:lpstr>Tahoma</vt:lpstr>
      <vt:lpstr>Times New Roman</vt:lpstr>
      <vt:lpstr>10069046</vt:lpstr>
      <vt:lpstr> Знаковые конструкторы для подготовки детей к школе</vt:lpstr>
      <vt:lpstr>Презентация PowerPoint</vt:lpstr>
      <vt:lpstr>Комплект «Знаковые конструкторы»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URTISI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60</cp:revision>
  <dcterms:created xsi:type="dcterms:W3CDTF">2011-08-18T13:52:20Z</dcterms:created>
  <dcterms:modified xsi:type="dcterms:W3CDTF">2019-02-20T09:10:38Z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TC100690461049</vt:lpwstr>
  </property>
</Properties>
</file>