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306" r:id="rId15"/>
    <p:sldId id="307" r:id="rId16"/>
    <p:sldId id="372" r:id="rId17"/>
    <p:sldId id="270" r:id="rId18"/>
    <p:sldId id="271" r:id="rId19"/>
    <p:sldId id="302" r:id="rId20"/>
    <p:sldId id="303" r:id="rId21"/>
    <p:sldId id="370" r:id="rId22"/>
    <p:sldId id="380" r:id="rId23"/>
    <p:sldId id="363" r:id="rId24"/>
    <p:sldId id="381" r:id="rId25"/>
    <p:sldId id="362" r:id="rId26"/>
    <p:sldId id="350" r:id="rId27"/>
    <p:sldId id="382" r:id="rId28"/>
    <p:sldId id="383" r:id="rId29"/>
    <p:sldId id="352" r:id="rId30"/>
    <p:sldId id="345" r:id="rId31"/>
    <p:sldId id="288" r:id="rId32"/>
    <p:sldId id="359" r:id="rId33"/>
    <p:sldId id="379" r:id="rId34"/>
    <p:sldId id="367" r:id="rId35"/>
    <p:sldId id="384" r:id="rId36"/>
    <p:sldId id="354" r:id="rId37"/>
    <p:sldId id="385" r:id="rId38"/>
    <p:sldId id="387" r:id="rId39"/>
    <p:sldId id="378" r:id="rId40"/>
    <p:sldId id="351" r:id="rId41"/>
    <p:sldId id="377" r:id="rId42"/>
    <p:sldId id="305" r:id="rId43"/>
    <p:sldId id="365" r:id="rId44"/>
    <p:sldId id="315" r:id="rId45"/>
    <p:sldId id="360" r:id="rId46"/>
    <p:sldId id="373" r:id="rId47"/>
    <p:sldId id="357" r:id="rId48"/>
    <p:sldId id="356" r:id="rId4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29" autoAdjust="0"/>
    <p:restoredTop sz="94660"/>
  </p:normalViewPr>
  <p:slideViewPr>
    <p:cSldViewPr snapToGrid="0">
      <p:cViewPr varScale="1">
        <p:scale>
          <a:sx n="92" d="100"/>
          <a:sy n="92" d="100"/>
        </p:scale>
        <p:origin x="56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-23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47-429F-B260-10B5CD5337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147-429F-B260-10B5CD5337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147-429F-B260-10B5CD5337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147-429F-B260-10B5CD5337D1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147-429F-B260-10B5CD533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 w="6350" cap="flat" cmpd="sng" algn="ctr">
          <a:noFill/>
          <a:prstDash val="solid"/>
          <a:round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703131387050072E-2"/>
          <c:y val="6.0495735497536458E-2"/>
          <c:w val="0.94861440981424316"/>
          <c:h val="0.7556780290760817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871-4361-B9DC-B901EDDFAB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871-4361-B9DC-B901EDDFAB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871-4361-B9DC-B901EDDFAB3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871-4361-B9DC-B901EDDFAB3A}"/>
              </c:ext>
            </c:extLst>
          </c:dPt>
          <c:cat>
            <c:strRef>
              <c:f>Лист1!$A$2:$A$5</c:f>
              <c:strCache>
                <c:ptCount val="3"/>
                <c:pt idx="0">
                  <c:v>высшее педагогич</c:v>
                </c:pt>
                <c:pt idx="1">
                  <c:v>неполное высшее</c:v>
                </c:pt>
                <c:pt idx="2">
                  <c:v>среднее профессион.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2</c:v>
                </c:pt>
                <c:pt idx="2">
                  <c:v>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871-4361-B9DC-B901EDDFAB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82733849289559169"/>
          <c:y val="2.9223275868327309E-2"/>
          <c:w val="0.17266150710440836"/>
          <c:h val="0.5506804174717351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EC9-4BEA-BB54-8D8FABE5E36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EC9-4BEA-BB54-8D8FABE5E36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EC9-4BEA-BB54-8D8FABE5E36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EC9-4BEA-BB54-8D8FABE5E36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EC9-4BEA-BB54-8D8FABE5E36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EC9-4BEA-BB54-8D8FABE5E36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EC9-4BEA-BB54-8D8FABE5E363}"/>
              </c:ext>
            </c:extLst>
          </c:dPt>
          <c:cat>
            <c:numRef>
              <c:f>Лист1!$A$2:$A$8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FEC9-4BEA-BB54-8D8FABE5E3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178974412508231"/>
          <c:y val="0"/>
          <c:w val="0.18821032410262004"/>
          <c:h val="0.768697463178125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2.2406646984719242E-3"/>
          <c:w val="0.95184046473089701"/>
          <c:h val="0.775268476420956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86-4D89-A05C-33EDDDAC2C9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86-4D89-A05C-33EDDDAC2C9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786-4D89-A05C-33EDDDAC2C9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786-4D89-A05C-33EDDDAC2C9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786-4D89-A05C-33EDDDAC2C9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786-4D89-A05C-33EDDDAC2C9C}"/>
              </c:ext>
            </c:extLst>
          </c:dPt>
          <c:cat>
            <c:strRef>
              <c:f>Лист1!$A$2:$A$7</c:f>
              <c:strCache>
                <c:ptCount val="4"/>
                <c:pt idx="0">
                  <c:v>до 5 лет</c:v>
                </c:pt>
                <c:pt idx="1">
                  <c:v>5 - 10 лет</c:v>
                </c:pt>
                <c:pt idx="2">
                  <c:v>10 - 20 лет</c:v>
                </c:pt>
                <c:pt idx="3">
                  <c:v>свыше 20 лет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</c:v>
                </c:pt>
                <c:pt idx="1">
                  <c:v>7</c:v>
                </c:pt>
                <c:pt idx="2">
                  <c:v>14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786-4D89-A05C-33EDDDAC2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3.1838533123788024E-2"/>
          <c:y val="2.0302056255298268E-2"/>
          <c:w val="0.24279318951911788"/>
          <c:h val="0.841059301382961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EA6-4F11-8716-78D20F57D5A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EA6-4F11-8716-78D20F57D5A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EA6-4F11-8716-78D20F57D5A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EA6-4F11-8716-78D20F57D5AA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EA6-4F11-8716-78D20F57D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141663291033044E-3"/>
          <c:w val="0.96281989165072357"/>
          <c:h val="0.8584234213718776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985-4E2A-8D10-15980CACACF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985-4E2A-8D10-15980CACACF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985-4E2A-8D10-15980CACACF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985-4E2A-8D10-15980CACACFF}"/>
              </c:ext>
            </c:extLst>
          </c:dPt>
          <c:cat>
            <c:strRef>
              <c:f>Лист1!$A$2:$A$5</c:f>
              <c:strCache>
                <c:ptCount val="4"/>
                <c:pt idx="0">
                  <c:v>высшая</c:v>
                </c:pt>
                <c:pt idx="1">
                  <c:v>первая</c:v>
                </c:pt>
                <c:pt idx="2">
                  <c:v>соответствие заним.должности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13</c:v>
                </c:pt>
                <c:pt idx="3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985-4E2A-8D10-15980CACA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2.3099404353974617E-2"/>
          <c:w val="0.20200387549212598"/>
          <c:h val="0.632715436494640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867-4C60-9594-C408BA77A06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867-4C60-9594-C408BA77A06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867-4C60-9594-C408BA77A06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867-4C60-9594-C408BA77A063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867-4C60-9594-C408BA77A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5404988006244313E-3"/>
          <c:y val="0.15648186342524389"/>
          <c:w val="0.8371394114605204"/>
          <c:h val="0.820697463040244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F0-45F3-AF64-AB151C9AAC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6F0-45F3-AF64-AB151C9AAC5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6F0-45F3-AF64-AB151C9AAC5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6F0-45F3-AF64-AB151C9AAC5F}"/>
              </c:ext>
            </c:extLst>
          </c:dPt>
          <c:cat>
            <c:strRef>
              <c:f>Лист1!$A$2:$A$9</c:f>
              <c:strCache>
                <c:ptCount val="8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 </c:v>
                </c:pt>
                <c:pt idx="4">
                  <c:v> 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22</c:v>
                </c:pt>
                <c:pt idx="1">
                  <c:v>16</c:v>
                </c:pt>
                <c:pt idx="2">
                  <c:v>19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6F0-45F3-AF64-AB151C9AA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"/>
          <c:y val="0.16746313509724628"/>
          <c:w val="0.16784662581005835"/>
          <c:h val="0.629970076139373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B16-4FFB-AEB6-05C7F6AD0AD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B16-4FFB-AEB6-05C7F6AD0AD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B16-4FFB-AEB6-05C7F6AD0AD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B16-4FFB-AEB6-05C7F6AD0AD3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B16-4FFB-AEB6-05C7F6AD0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7616093989490451E-2"/>
          <c:w val="0.95675703785399757"/>
          <c:h val="0.715418243522848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2D-4830-AAB9-C9A8CECCCC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D2D-4830-AAB9-C9A8CECCCC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D2D-4830-AAB9-C9A8CECCCCA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D2D-4830-AAB9-C9A8CECCCCA8}"/>
              </c:ext>
            </c:extLst>
          </c:dPt>
          <c:cat>
            <c:strRef>
              <c:f>Лист1!$A$2:$A$5</c:f>
              <c:strCache>
                <c:ptCount val="4"/>
                <c:pt idx="0">
                  <c:v>полная </c:v>
                </c:pt>
                <c:pt idx="1">
                  <c:v>не полная</c:v>
                </c:pt>
                <c:pt idx="2">
                  <c:v>опекунская (0)</c:v>
                </c:pt>
                <c:pt idx="3">
                  <c:v>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294</c:v>
                </c:pt>
                <c:pt idx="1">
                  <c:v>49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D2D-4830-AAB9-C9A8CECCC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280915677710992"/>
          <c:y val="1.1449536363825513E-2"/>
          <c:w val="0.19324354151209966"/>
          <c:h val="0.762238214902475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346105894835066E-3"/>
          <c:y val="1.17440626596603E-2"/>
          <c:w val="0.95675703785399757"/>
          <c:h val="0.715418243522848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2D-4830-AAB9-C9A8CECCCC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D2D-4830-AAB9-C9A8CECCCC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D2D-4830-AAB9-C9A8CECCCCA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D2D-4830-AAB9-C9A8CECCCCA8}"/>
              </c:ext>
            </c:extLst>
          </c:dPt>
          <c:cat>
            <c:strRef>
              <c:f>Лист1!$A$2:$A$5</c:f>
              <c:strCache>
                <c:ptCount val="4"/>
                <c:pt idx="0">
                  <c:v>полная </c:v>
                </c:pt>
                <c:pt idx="1">
                  <c:v>неполная</c:v>
                </c:pt>
                <c:pt idx="2">
                  <c:v>опекунская (2)</c:v>
                </c:pt>
                <c:pt idx="3">
                  <c:v>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268</c:v>
                </c:pt>
                <c:pt idx="1">
                  <c:v>50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D2D-4830-AAB9-C9A8CECCC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7502375689782534"/>
          <c:y val="0"/>
          <c:w val="0.31940301996663373"/>
          <c:h val="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7616093989490451E-2"/>
          <c:w val="0.95675703785399757"/>
          <c:h val="0.715418243522848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FA-4AFD-8B6B-13E1D9F43C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9FA-4AFD-8B6B-13E1D9F43C1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9FA-4AFD-8B6B-13E1D9F43C1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9FA-4AFD-8B6B-13E1D9F43C16}"/>
              </c:ext>
            </c:extLst>
          </c:dPt>
          <c:cat>
            <c:strRef>
              <c:f>Лист1!$A$2:$A$5</c:f>
              <c:strCache>
                <c:ptCount val="4"/>
                <c:pt idx="0">
                  <c:v>полная </c:v>
                </c:pt>
                <c:pt idx="1">
                  <c:v>не полная</c:v>
                </c:pt>
                <c:pt idx="2">
                  <c:v>опекунская (1)</c:v>
                </c:pt>
                <c:pt idx="3">
                  <c:v>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223</c:v>
                </c:pt>
                <c:pt idx="1">
                  <c:v>38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9FA-4AFD-8B6B-13E1D9F43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280915677710992"/>
          <c:y val="1.1449536363825513E-2"/>
          <c:w val="0.19324354151209966"/>
          <c:h val="0.762238214902475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B42-40D9-BBE5-9D2590B989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B42-40D9-BBE5-9D2590B989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B42-40D9-BBE5-9D2590B9893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B42-40D9-BBE5-9D2590B9893A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B42-40D9-BBE5-9D2590B98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663082744170347E-3"/>
          <c:y val="9.8651028450200684E-3"/>
          <c:w val="0.96562499999999996"/>
          <c:h val="0.8405229361054805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"/>
          <c:dPt>
            <c:idx val="0"/>
            <c:bubble3D val="0"/>
            <c:explosion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0CE-46B4-AD36-E04420EA44C3}"/>
              </c:ext>
            </c:extLst>
          </c:dPt>
          <c:dPt>
            <c:idx val="1"/>
            <c:bubble3D val="0"/>
            <c:explosion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0CE-46B4-AD36-E04420EA44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0CE-46B4-AD36-E04420EA44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0CE-46B4-AD36-E04420EA44C3}"/>
              </c:ext>
            </c:extLst>
          </c:dPt>
          <c:dPt>
            <c:idx val="4"/>
            <c:bubble3D val="0"/>
            <c:explosion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0CE-46B4-AD36-E04420EA44C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0CE-46B4-AD36-E04420EA44C3}"/>
              </c:ext>
            </c:extLst>
          </c:dPt>
          <c:cat>
            <c:strRef>
              <c:f>Лист1!$A$2:$A$7</c:f>
              <c:strCache>
                <c:ptCount val="6"/>
                <c:pt idx="0">
                  <c:v>2 года</c:v>
                </c:pt>
                <c:pt idx="1">
                  <c:v>3 года</c:v>
                </c:pt>
                <c:pt idx="2">
                  <c:v>4 года</c:v>
                </c:pt>
                <c:pt idx="3">
                  <c:v>5 лет</c:v>
                </c:pt>
                <c:pt idx="4">
                  <c:v>6 лет</c:v>
                </c:pt>
                <c:pt idx="5">
                  <c:v>7 и старше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20</c:v>
                </c:pt>
                <c:pt idx="1">
                  <c:v>39</c:v>
                </c:pt>
                <c:pt idx="2">
                  <c:v>60</c:v>
                </c:pt>
                <c:pt idx="3">
                  <c:v>68</c:v>
                </c:pt>
                <c:pt idx="4">
                  <c:v>55</c:v>
                </c:pt>
                <c:pt idx="5">
                  <c:v>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0CE-46B4-AD36-E04420EA44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4994220916257914"/>
          <c:y val="1.2823806655090542E-3"/>
          <c:w val="0.25005779083742086"/>
          <c:h val="0.897553233193947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E0-4579-AD9D-FC12C62372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E0-4579-AD9D-FC12C623721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7E0-4579-AD9D-FC12C623721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7E0-4579-AD9D-FC12C6237211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7E0-4579-AD9D-FC12C62372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5.540840006212714E-2"/>
          <c:w val="0.9554784528618957"/>
          <c:h val="0.7957979956425280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9A4-4AFC-99AD-C5057856459B}"/>
              </c:ext>
            </c:extLst>
          </c:dPt>
          <c:dPt>
            <c:idx val="1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9A4-4AFC-99AD-C5057856459B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9A4-4AFC-99AD-C5057856459B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9A4-4AFC-99AD-C5057856459B}"/>
              </c:ext>
            </c:extLst>
          </c:dPt>
          <c:cat>
            <c:strRef>
              <c:f>Лист1!$A$2:$A$5</c:f>
              <c:strCache>
                <c:ptCount val="4"/>
                <c:pt idx="0">
                  <c:v>1гр. Здор.</c:v>
                </c:pt>
                <c:pt idx="1">
                  <c:v>2гр.здор.</c:v>
                </c:pt>
                <c:pt idx="2">
                  <c:v>3гр.здор.</c:v>
                </c:pt>
                <c:pt idx="3">
                  <c:v>4гр.здор.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46</c:v>
                </c:pt>
                <c:pt idx="1">
                  <c:v>273</c:v>
                </c:pt>
                <c:pt idx="2">
                  <c:v>29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9A4-4AFC-99AD-C50578564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09971151878105"/>
          <c:y val="0.10900016688049269"/>
          <c:w val="0.28692910959923479"/>
          <c:h val="0.890999873430776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1827748488323151E-3"/>
          <c:y val="5.2482122348682478E-2"/>
          <c:w val="0.99881722910181081"/>
          <c:h val="0.8665755546991182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C1C-4859-85C7-D5E19C5034AC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6C1C-4859-85C7-D5E19C5034AC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6C1C-4859-85C7-D5E19C5034AC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6C1C-4859-85C7-D5E19C5034AC}"/>
              </c:ext>
            </c:extLst>
          </c:dPt>
          <c:cat>
            <c:strRef>
              <c:f>Лист1!$A$2:$A$6</c:f>
              <c:strCache>
                <c:ptCount val="5"/>
                <c:pt idx="0">
                  <c:v>1гр. Здор.</c:v>
                </c:pt>
                <c:pt idx="1">
                  <c:v>2гр.здор.</c:v>
                </c:pt>
                <c:pt idx="2">
                  <c:v>3гр.здор.</c:v>
                </c:pt>
                <c:pt idx="3">
                  <c:v>4гр.здор.</c:v>
                </c:pt>
                <c:pt idx="4">
                  <c:v>5 гр.здор.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34</c:v>
                </c:pt>
                <c:pt idx="1">
                  <c:v>305</c:v>
                </c:pt>
                <c:pt idx="2">
                  <c:v>26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C1C-4859-85C7-D5E19C503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18646174617824873"/>
          <c:w val="0.35495266592001962"/>
          <c:h val="0.813538089600485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5.540840006212714E-2"/>
          <c:w val="0.9554784528618957"/>
          <c:h val="0.7957979956425280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9A4-4AFC-99AD-C5057856459B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9A4-4AFC-99AD-C5057856459B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9A4-4AFC-99AD-C5057856459B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9A4-4AFC-99AD-C5057856459B}"/>
              </c:ext>
            </c:extLst>
          </c:dPt>
          <c:cat>
            <c:strRef>
              <c:f>Лист1!$A$2:$A$5</c:f>
              <c:strCache>
                <c:ptCount val="4"/>
                <c:pt idx="0">
                  <c:v>1гр. Здор.</c:v>
                </c:pt>
                <c:pt idx="1">
                  <c:v>2гр.здор.</c:v>
                </c:pt>
                <c:pt idx="2">
                  <c:v>3гр.здор.</c:v>
                </c:pt>
                <c:pt idx="3">
                  <c:v>4гр.здор.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284</c:v>
                </c:pt>
                <c:pt idx="2">
                  <c:v>18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9A4-4AFC-99AD-C50578564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786970809974872"/>
          <c:y val="0"/>
          <c:w val="0.26213025880861646"/>
          <c:h val="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C9A-4AB7-B9F0-068418F77B1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C9A-4AB7-B9F0-068418F77B1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C9A-4AB7-B9F0-068418F77B1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C9A-4AB7-B9F0-068418F77B1E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C9A-4AB7-B9F0-068418F77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0520056505524431"/>
          <c:w val="0.9632983800976862"/>
          <c:h val="0.7897225428904968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73B-4DD0-B7C9-429B1589C0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73B-4DD0-B7C9-429B1589C01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73B-4DD0-B7C9-429B1589C01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73B-4DD0-B7C9-429B1589C01B}"/>
              </c:ext>
            </c:extLst>
          </c:dPt>
          <c:cat>
            <c:strRef>
              <c:f>Лист1!$A$2:$A$5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54</c:v>
                </c:pt>
                <c:pt idx="1">
                  <c:v>40</c:v>
                </c:pt>
                <c:pt idx="2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73B-4DD0-B7C9-429B1589C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5480357418112067"/>
          <c:y val="8.7248855166174866E-3"/>
          <c:w val="0.34519642581887938"/>
          <c:h val="0.67887849623320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4108513843170585"/>
          <c:y val="0.26472243185709016"/>
          <c:w val="0.15696208318079302"/>
          <c:h val="0.42288080785856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579868416343792E-2"/>
          <c:y val="0.13038449611215969"/>
          <c:w val="0.76134970249587031"/>
          <c:h val="0.625673911462141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D4A-4CA2-9FBC-9DFD5A2BA9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D4A-4CA2-9FBC-9DFD5A2BA9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D4A-4CA2-9FBC-9DFD5A2BA9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D4A-4CA2-9FBC-9DFD5A2BA959}"/>
              </c:ext>
            </c:extLst>
          </c:dPt>
          <c:cat>
            <c:strRef>
              <c:f>Лист1!$A$2:$A$5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43</c:v>
                </c:pt>
                <c:pt idx="1">
                  <c:v>54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D4A-4CA2-9FBC-9DFD5A2BA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9870558918370307"/>
          <c:y val="3.107424071991002E-2"/>
          <c:w val="0.23627053515155613"/>
          <c:h val="0.545821731387807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579868416343792E-2"/>
          <c:y val="0.13038449611215969"/>
          <c:w val="0.76134970249587031"/>
          <c:h val="0.625673911462141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D4A-4CA2-9FBC-9DFD5A2BA9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D4A-4CA2-9FBC-9DFD5A2BA9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D4A-4CA2-9FBC-9DFD5A2BA9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D4A-4CA2-9FBC-9DFD5A2BA959}"/>
              </c:ext>
            </c:extLst>
          </c:dPt>
          <c:cat>
            <c:strRef>
              <c:f>Лист1!$A$2:$A$5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</c:v>
                </c:pt>
                <c:pt idx="1">
                  <c:v>62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D4A-4CA2-9FBC-9DFD5A2BA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9870558918370307"/>
          <c:y val="3.107424071991002E-2"/>
          <c:w val="0.23627053515155613"/>
          <c:h val="0.545821731387807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7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77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76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37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1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91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62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99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22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63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48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0E8C8-01C1-4C4B-8378-C02CAAAE3F91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7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24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.png"/><Relationship Id="rId7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1.png"/><Relationship Id="rId7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.png"/><Relationship Id="rId7" Type="http://schemas.openxmlformats.org/officeDocument/2006/relationships/image" Target="../media/image3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1.png"/><Relationship Id="rId7" Type="http://schemas.openxmlformats.org/officeDocument/2006/relationships/image" Target="../media/image46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1.png"/><Relationship Id="rId7" Type="http://schemas.openxmlformats.org/officeDocument/2006/relationships/image" Target="../media/image54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9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1.png"/><Relationship Id="rId7" Type="http://schemas.openxmlformats.org/officeDocument/2006/relationships/image" Target="../media/image71.jpeg"/><Relationship Id="rId12" Type="http://schemas.openxmlformats.org/officeDocument/2006/relationships/image" Target="../media/image7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11" Type="http://schemas.openxmlformats.org/officeDocument/2006/relationships/image" Target="../media/image75.jpeg"/><Relationship Id="rId5" Type="http://schemas.openxmlformats.org/officeDocument/2006/relationships/image" Target="../media/image69.jpeg"/><Relationship Id="rId10" Type="http://schemas.openxmlformats.org/officeDocument/2006/relationships/image" Target="../media/image74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1.png"/><Relationship Id="rId7" Type="http://schemas.openxmlformats.org/officeDocument/2006/relationships/image" Target="../media/image8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11" Type="http://schemas.openxmlformats.org/officeDocument/2006/relationships/image" Target="../media/image91.jpeg"/><Relationship Id="rId5" Type="http://schemas.openxmlformats.org/officeDocument/2006/relationships/image" Target="../media/image85.jpeg"/><Relationship Id="rId10" Type="http://schemas.openxmlformats.org/officeDocument/2006/relationships/image" Target="../media/image90.jpeg"/><Relationship Id="rId4" Type="http://schemas.openxmlformats.org/officeDocument/2006/relationships/image" Target="../media/image84.jpeg"/><Relationship Id="rId9" Type="http://schemas.openxmlformats.org/officeDocument/2006/relationships/image" Target="../media/image89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1.png"/><Relationship Id="rId7" Type="http://schemas.openxmlformats.org/officeDocument/2006/relationships/image" Target="../media/image95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Relationship Id="rId9" Type="http://schemas.openxmlformats.org/officeDocument/2006/relationships/image" Target="../media/image9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13" Type="http://schemas.openxmlformats.org/officeDocument/2006/relationships/image" Target="../media/image115.jpeg"/><Relationship Id="rId3" Type="http://schemas.openxmlformats.org/officeDocument/2006/relationships/image" Target="../media/image1.png"/><Relationship Id="rId7" Type="http://schemas.openxmlformats.org/officeDocument/2006/relationships/image" Target="../media/image109.jpeg"/><Relationship Id="rId12" Type="http://schemas.openxmlformats.org/officeDocument/2006/relationships/image" Target="../media/image11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jpeg"/><Relationship Id="rId11" Type="http://schemas.openxmlformats.org/officeDocument/2006/relationships/image" Target="../media/image113.jpeg"/><Relationship Id="rId5" Type="http://schemas.openxmlformats.org/officeDocument/2006/relationships/image" Target="../media/image107.jpeg"/><Relationship Id="rId10" Type="http://schemas.openxmlformats.org/officeDocument/2006/relationships/image" Target="../media/image112.jpeg"/><Relationship Id="rId4" Type="http://schemas.openxmlformats.org/officeDocument/2006/relationships/image" Target="../media/image106.jpeg"/><Relationship Id="rId9" Type="http://schemas.openxmlformats.org/officeDocument/2006/relationships/image" Target="../media/image111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jpeg"/><Relationship Id="rId13" Type="http://schemas.openxmlformats.org/officeDocument/2006/relationships/image" Target="../media/image125.jpeg"/><Relationship Id="rId3" Type="http://schemas.openxmlformats.org/officeDocument/2006/relationships/image" Target="../media/image1.png"/><Relationship Id="rId7" Type="http://schemas.openxmlformats.org/officeDocument/2006/relationships/image" Target="../media/image119.jpeg"/><Relationship Id="rId12" Type="http://schemas.openxmlformats.org/officeDocument/2006/relationships/image" Target="../media/image12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jpeg"/><Relationship Id="rId11" Type="http://schemas.openxmlformats.org/officeDocument/2006/relationships/image" Target="../media/image123.jpeg"/><Relationship Id="rId5" Type="http://schemas.openxmlformats.org/officeDocument/2006/relationships/image" Target="../media/image117.jpeg"/><Relationship Id="rId10" Type="http://schemas.openxmlformats.org/officeDocument/2006/relationships/image" Target="../media/image122.jpeg"/><Relationship Id="rId4" Type="http://schemas.openxmlformats.org/officeDocument/2006/relationships/image" Target="../media/image116.jpeg"/><Relationship Id="rId9" Type="http://schemas.openxmlformats.org/officeDocument/2006/relationships/image" Target="../media/image12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57666" y="827543"/>
            <a:ext cx="9682266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Публичный доклад </a:t>
            </a:r>
          </a:p>
          <a:p>
            <a:pPr algn="ctr"/>
            <a:r>
              <a:rPr lang="ru-RU" sz="54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м</a:t>
            </a:r>
            <a:r>
              <a:rPr lang="ru-RU" sz="5400" b="1" cap="none" spc="0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униципального дошкольного</a:t>
            </a:r>
          </a:p>
          <a:p>
            <a:pPr algn="ctr"/>
            <a:r>
              <a:rPr lang="ru-RU" sz="54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образовательного учреждения</a:t>
            </a:r>
          </a:p>
          <a:p>
            <a:pPr algn="ctr"/>
            <a:r>
              <a:rPr lang="ru-RU" sz="5400" b="1" cap="none" spc="0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«Детский сад № 3 «Незабудка»</a:t>
            </a:r>
          </a:p>
          <a:p>
            <a:pPr algn="ctr"/>
            <a:r>
              <a:rPr lang="ru-RU" sz="54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2023 год</a:t>
            </a:r>
            <a:endParaRPr lang="ru-RU" sz="5400" b="1" cap="none" spc="0" dirty="0">
              <a:ln w="9525">
                <a:solidFill>
                  <a:srgbClr val="002060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310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527" y="3055721"/>
            <a:ext cx="2576945" cy="1891145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849" y="5501818"/>
            <a:ext cx="4315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 на Совете Учреждения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«Протокол от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«30»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1 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" y="446613"/>
            <a:ext cx="5676899" cy="41607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1"/>
          <a:stretch/>
        </p:blipFill>
        <p:spPr>
          <a:xfrm>
            <a:off x="6426925" y="446613"/>
            <a:ext cx="5415642" cy="41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43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3177" y="0"/>
            <a:ext cx="1157369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учреждения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3 «Незабудка»</a:t>
            </a:r>
          </a:p>
          <a:p>
            <a:endParaRPr lang="ru-RU" dirty="0"/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Учредителем Учреждения и собственником его имущества является городской округ Архангельской области «Котлас».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и полномочия Учредителя Учреждения от имени ГО «Котлас» исполняет администрация муниципального образования «Котлас» в лице Управления по социальным вопросам администрации городского округа «Котлас».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и полномочия собственника имущества Учреждения от имени МО «Котлас» исполняет Комитет по управлению имуществом администрации ГО «Котлас», администрация ГО «Котлас».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Юридический адрес дошкольного учреждения: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165302, Архангельская область, г. Котлас, ул. Портовиков,  д.60</a:t>
            </a:r>
            <a:endParaRPr lang="ru-RU" sz="2000" dirty="0"/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Фактический адрес дошкольного учреждения: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165302 Архангельская область, г. Котлас, ул. Портовиков,  д.60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165300Архангельская область, г. Котлас, ул. Володарского, д.19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Телефон/факс: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 81837) 3-64-46; 3-64-41; 2-00-74.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МДОУ «Детский сад № 3 «Незабудка»  </a:t>
            </a:r>
          </a:p>
          <a:p>
            <a:r>
              <a:rPr lang="ru-RU" sz="20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Огородникова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Анна Анатольевна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5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87" y="0"/>
            <a:ext cx="12247687" cy="68580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2505320" y="1506058"/>
            <a:ext cx="206468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СОВЕТ УЧРЕЖДЕНИЯ</a:t>
            </a:r>
          </a:p>
        </p:txBody>
      </p:sp>
      <p:sp>
        <p:nvSpPr>
          <p:cNvPr id="9" name="Овал 8"/>
          <p:cNvSpPr/>
          <p:nvPr/>
        </p:nvSpPr>
        <p:spPr>
          <a:xfrm>
            <a:off x="162669" y="1549471"/>
            <a:ext cx="201256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ПЕДАГОГИЧЕСКИЙ СОВЕТ</a:t>
            </a:r>
          </a:p>
        </p:txBody>
      </p:sp>
      <p:sp>
        <p:nvSpPr>
          <p:cNvPr id="10" name="Овал 9"/>
          <p:cNvSpPr/>
          <p:nvPr/>
        </p:nvSpPr>
        <p:spPr>
          <a:xfrm>
            <a:off x="7704546" y="1558095"/>
            <a:ext cx="207917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ОБЩЕЕ СОБРАНИЕ РАБОТНИКОВ</a:t>
            </a:r>
          </a:p>
        </p:txBody>
      </p:sp>
      <p:sp>
        <p:nvSpPr>
          <p:cNvPr id="11" name="Овал 10"/>
          <p:cNvSpPr/>
          <p:nvPr/>
        </p:nvSpPr>
        <p:spPr>
          <a:xfrm>
            <a:off x="2533168" y="2996230"/>
            <a:ext cx="139288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СТ. ВОСПИТАТЕЛЬ</a:t>
            </a:r>
          </a:p>
        </p:txBody>
      </p:sp>
      <p:sp>
        <p:nvSpPr>
          <p:cNvPr id="12" name="Овал 11"/>
          <p:cNvSpPr/>
          <p:nvPr/>
        </p:nvSpPr>
        <p:spPr>
          <a:xfrm>
            <a:off x="8807508" y="2990503"/>
            <a:ext cx="1517592" cy="944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ЗАМ.ЗАВ.ПО АХЧ</a:t>
            </a:r>
          </a:p>
        </p:txBody>
      </p:sp>
      <p:sp>
        <p:nvSpPr>
          <p:cNvPr id="14" name="Овал 13"/>
          <p:cNvSpPr/>
          <p:nvPr/>
        </p:nvSpPr>
        <p:spPr>
          <a:xfrm>
            <a:off x="4684190" y="5808995"/>
            <a:ext cx="193019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РОДИТЕЛИ</a:t>
            </a:r>
          </a:p>
        </p:txBody>
      </p:sp>
      <p:sp>
        <p:nvSpPr>
          <p:cNvPr id="15" name="Овал 14"/>
          <p:cNvSpPr/>
          <p:nvPr/>
        </p:nvSpPr>
        <p:spPr>
          <a:xfrm>
            <a:off x="10172013" y="1611013"/>
            <a:ext cx="1809779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ПРОФСОЮЗНЫЙ КОМИТЕТ</a:t>
            </a:r>
          </a:p>
        </p:txBody>
      </p:sp>
      <p:sp>
        <p:nvSpPr>
          <p:cNvPr id="16" name="Овал 15"/>
          <p:cNvSpPr/>
          <p:nvPr/>
        </p:nvSpPr>
        <p:spPr>
          <a:xfrm>
            <a:off x="4556904" y="4654959"/>
            <a:ext cx="205748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ВОСПИТАТЕЛИ</a:t>
            </a:r>
          </a:p>
        </p:txBody>
      </p:sp>
      <p:sp>
        <p:nvSpPr>
          <p:cNvPr id="17" name="Овал 16"/>
          <p:cNvSpPr/>
          <p:nvPr/>
        </p:nvSpPr>
        <p:spPr>
          <a:xfrm>
            <a:off x="7842293" y="4634438"/>
            <a:ext cx="211182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1"/>
                </a:solidFill>
              </a:rPr>
              <a:t>ОБСЛУЖИВАЮЩИЙ ПЕРСОНАЛ</a:t>
            </a:r>
          </a:p>
        </p:txBody>
      </p:sp>
      <p:sp>
        <p:nvSpPr>
          <p:cNvPr id="18" name="Овал 17"/>
          <p:cNvSpPr/>
          <p:nvPr/>
        </p:nvSpPr>
        <p:spPr>
          <a:xfrm>
            <a:off x="10579100" y="2971800"/>
            <a:ext cx="140269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БУХГАЛТЕР</a:t>
            </a:r>
          </a:p>
        </p:txBody>
      </p:sp>
      <p:sp>
        <p:nvSpPr>
          <p:cNvPr id="20" name="Овал 19"/>
          <p:cNvSpPr/>
          <p:nvPr/>
        </p:nvSpPr>
        <p:spPr>
          <a:xfrm>
            <a:off x="4914410" y="1320711"/>
            <a:ext cx="2383309" cy="11517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ЗАВЕДУЮЩИЙ</a:t>
            </a:r>
          </a:p>
        </p:txBody>
      </p:sp>
      <p:sp>
        <p:nvSpPr>
          <p:cNvPr id="21" name="Овал 20"/>
          <p:cNvSpPr/>
          <p:nvPr/>
        </p:nvSpPr>
        <p:spPr>
          <a:xfrm>
            <a:off x="894189" y="2961212"/>
            <a:ext cx="1405135" cy="949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/>
                </a:solidFill>
              </a:rPr>
              <a:t>ППк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788128" y="4692630"/>
            <a:ext cx="216158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СПЕЦИАЛИСТЫ</a:t>
            </a:r>
          </a:p>
        </p:txBody>
      </p:sp>
      <p:sp>
        <p:nvSpPr>
          <p:cNvPr id="23" name="Овал 22"/>
          <p:cNvSpPr/>
          <p:nvPr/>
        </p:nvSpPr>
        <p:spPr>
          <a:xfrm>
            <a:off x="1960186" y="5808995"/>
            <a:ext cx="193347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ДЕТИ</a:t>
            </a:r>
          </a:p>
        </p:txBody>
      </p:sp>
      <p:cxnSp>
        <p:nvCxnSpPr>
          <p:cNvPr id="35" name="Прямая со стрелкой 34"/>
          <p:cNvCxnSpPr>
            <a:stCxn id="9" idx="6"/>
          </p:cNvCxnSpPr>
          <p:nvPr/>
        </p:nvCxnSpPr>
        <p:spPr>
          <a:xfrm>
            <a:off x="2175235" y="2006671"/>
            <a:ext cx="324676" cy="862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20" idx="2"/>
          </p:cNvCxnSpPr>
          <p:nvPr/>
        </p:nvCxnSpPr>
        <p:spPr>
          <a:xfrm>
            <a:off x="4563050" y="1896603"/>
            <a:ext cx="35136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20" idx="6"/>
          </p:cNvCxnSpPr>
          <p:nvPr/>
        </p:nvCxnSpPr>
        <p:spPr>
          <a:xfrm>
            <a:off x="7297719" y="1896603"/>
            <a:ext cx="39475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>
            <a:stCxn id="20" idx="4"/>
          </p:cNvCxnSpPr>
          <p:nvPr/>
        </p:nvCxnSpPr>
        <p:spPr>
          <a:xfrm>
            <a:off x="6106065" y="2472495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/>
          <p:nvPr/>
        </p:nvCxnSpPr>
        <p:spPr>
          <a:xfrm>
            <a:off x="6022850" y="3771476"/>
            <a:ext cx="2128713" cy="9354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Прямая со стрелкой 121"/>
          <p:cNvCxnSpPr>
            <a:stCxn id="73" idx="2"/>
            <a:endCxn id="74" idx="6"/>
          </p:cNvCxnSpPr>
          <p:nvPr/>
        </p:nvCxnSpPr>
        <p:spPr>
          <a:xfrm flipH="1">
            <a:off x="6120945" y="3447703"/>
            <a:ext cx="755939" cy="230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 стрелкой 127"/>
          <p:cNvCxnSpPr/>
          <p:nvPr/>
        </p:nvCxnSpPr>
        <p:spPr>
          <a:xfrm flipH="1">
            <a:off x="6295557" y="3800983"/>
            <a:ext cx="791649" cy="10398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2" name="Прямая со стрелкой 131"/>
          <p:cNvCxnSpPr>
            <a:endCxn id="23" idx="6"/>
          </p:cNvCxnSpPr>
          <p:nvPr/>
        </p:nvCxnSpPr>
        <p:spPr>
          <a:xfrm flipH="1">
            <a:off x="3893662" y="6266195"/>
            <a:ext cx="77058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0" name="Прямая со стрелкой 139"/>
          <p:cNvCxnSpPr>
            <a:endCxn id="23" idx="7"/>
          </p:cNvCxnSpPr>
          <p:nvPr/>
        </p:nvCxnSpPr>
        <p:spPr>
          <a:xfrm flipH="1">
            <a:off x="3610511" y="5336818"/>
            <a:ext cx="1053736" cy="6060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8" name="Прямая со стрелкой 147"/>
          <p:cNvCxnSpPr/>
          <p:nvPr/>
        </p:nvCxnSpPr>
        <p:spPr>
          <a:xfrm flipH="1">
            <a:off x="6062458" y="3927988"/>
            <a:ext cx="1642088" cy="193407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2" name="Прямая со стрелкой 151"/>
          <p:cNvCxnSpPr/>
          <p:nvPr/>
        </p:nvCxnSpPr>
        <p:spPr>
          <a:xfrm>
            <a:off x="2897490" y="5607030"/>
            <a:ext cx="0" cy="24247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1" name="Прямая со стрелкой 160"/>
          <p:cNvCxnSpPr/>
          <p:nvPr/>
        </p:nvCxnSpPr>
        <p:spPr>
          <a:xfrm flipH="1">
            <a:off x="2897751" y="3761491"/>
            <a:ext cx="4033318" cy="93113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V="1">
            <a:off x="9794406" y="1980317"/>
            <a:ext cx="381170" cy="264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3" name="Овал 72"/>
          <p:cNvSpPr/>
          <p:nvPr/>
        </p:nvSpPr>
        <p:spPr>
          <a:xfrm>
            <a:off x="6876884" y="2990503"/>
            <a:ext cx="140598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ЗАМ.ЗАВЕДУЮЩЕГО</a:t>
            </a:r>
          </a:p>
        </p:txBody>
      </p:sp>
      <p:sp>
        <p:nvSpPr>
          <p:cNvPr id="74" name="Овал 73"/>
          <p:cNvSpPr/>
          <p:nvPr/>
        </p:nvSpPr>
        <p:spPr>
          <a:xfrm>
            <a:off x="4725340" y="3013588"/>
            <a:ext cx="139560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СПЕЦИАЛИСТ ПО ОТ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V="1">
            <a:off x="1633564" y="2764651"/>
            <a:ext cx="9820083" cy="120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flipH="1">
            <a:off x="5573503" y="3886200"/>
            <a:ext cx="1303381" cy="80643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 flipH="1">
            <a:off x="3825534" y="3934894"/>
            <a:ext cx="1488943" cy="9485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 flipV="1">
            <a:off x="3933420" y="3429000"/>
            <a:ext cx="727480" cy="2256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/>
          <p:nvPr/>
        </p:nvCxnSpPr>
        <p:spPr>
          <a:xfrm flipH="1">
            <a:off x="8299881" y="3441629"/>
            <a:ext cx="44425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>
            <a:off x="3949711" y="5149830"/>
            <a:ext cx="60719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/>
          <p:nvPr/>
        </p:nvCxnSpPr>
        <p:spPr>
          <a:xfrm>
            <a:off x="3429000" y="5548838"/>
            <a:ext cx="1255190" cy="7173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9" name="Прямая со стрелкой 118"/>
          <p:cNvCxnSpPr/>
          <p:nvPr/>
        </p:nvCxnSpPr>
        <p:spPr>
          <a:xfrm>
            <a:off x="5595668" y="5569359"/>
            <a:ext cx="0" cy="23535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/>
          <p:nvPr/>
        </p:nvCxnSpPr>
        <p:spPr>
          <a:xfrm>
            <a:off x="1788128" y="3934894"/>
            <a:ext cx="316557" cy="77203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/>
          <p:nvPr/>
        </p:nvCxnSpPr>
        <p:spPr>
          <a:xfrm>
            <a:off x="9004024" y="3886200"/>
            <a:ext cx="0" cy="7482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5" name="Прямая со стрелкой 134"/>
          <p:cNvCxnSpPr>
            <a:stCxn id="11" idx="5"/>
          </p:cNvCxnSpPr>
          <p:nvPr/>
        </p:nvCxnSpPr>
        <p:spPr>
          <a:xfrm>
            <a:off x="3722071" y="3776719"/>
            <a:ext cx="1229743" cy="97787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/>
          <p:nvPr/>
        </p:nvCxnSpPr>
        <p:spPr>
          <a:xfrm flipH="1">
            <a:off x="2703715" y="3927988"/>
            <a:ext cx="746733" cy="7789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5" name="Прямая со стрелкой 154"/>
          <p:cNvCxnSpPr/>
          <p:nvPr/>
        </p:nvCxnSpPr>
        <p:spPr>
          <a:xfrm>
            <a:off x="7692478" y="2764651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 стрелкой 155"/>
          <p:cNvCxnSpPr/>
          <p:nvPr/>
        </p:nvCxnSpPr>
        <p:spPr>
          <a:xfrm>
            <a:off x="9503108" y="2774911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 стрелкой 158"/>
          <p:cNvCxnSpPr/>
          <p:nvPr/>
        </p:nvCxnSpPr>
        <p:spPr>
          <a:xfrm>
            <a:off x="5336564" y="2762731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0" name="Прямая со стрелкой 159"/>
          <p:cNvCxnSpPr/>
          <p:nvPr/>
        </p:nvCxnSpPr>
        <p:spPr>
          <a:xfrm>
            <a:off x="11436429" y="2733123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2" name="Прямая со стрелкой 161"/>
          <p:cNvCxnSpPr/>
          <p:nvPr/>
        </p:nvCxnSpPr>
        <p:spPr>
          <a:xfrm>
            <a:off x="1611268" y="2718078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4" name="Прямая со стрелкой 163"/>
          <p:cNvCxnSpPr/>
          <p:nvPr/>
        </p:nvCxnSpPr>
        <p:spPr>
          <a:xfrm>
            <a:off x="3229611" y="2762730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8" name="Прямая со стрелкой 187"/>
          <p:cNvCxnSpPr/>
          <p:nvPr/>
        </p:nvCxnSpPr>
        <p:spPr>
          <a:xfrm>
            <a:off x="7950200" y="3800983"/>
            <a:ext cx="596215" cy="89164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0" name="Прямоугольник 189"/>
          <p:cNvSpPr/>
          <p:nvPr/>
        </p:nvSpPr>
        <p:spPr>
          <a:xfrm>
            <a:off x="3288512" y="310634"/>
            <a:ext cx="5468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управления ДОУ</a:t>
            </a:r>
          </a:p>
        </p:txBody>
      </p:sp>
      <p:sp>
        <p:nvSpPr>
          <p:cNvPr id="7" name="Дуга 6"/>
          <p:cNvSpPr/>
          <p:nvPr/>
        </p:nvSpPr>
        <p:spPr>
          <a:xfrm flipH="1">
            <a:off x="5193354" y="3429000"/>
            <a:ext cx="242246" cy="94189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14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00856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1067" y="174790"/>
            <a:ext cx="1078311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кадрах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Кадрами ДОУ на 31.12.2023г. обеспечено полностью.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сотрудников –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83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педагогов –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образование имеют -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педагогов, из них педагогическое -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профессиональное педагогическое -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педагогов. 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Педагогическое высшее образование заочно получают  -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педагога.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4170582861"/>
              </p:ext>
            </p:extLst>
          </p:nvPr>
        </p:nvGraphicFramePr>
        <p:xfrm>
          <a:off x="431076" y="3333322"/>
          <a:ext cx="7550330" cy="3605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845928" y="2871657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2023 год</a:t>
            </a:r>
          </a:p>
        </p:txBody>
      </p:sp>
    </p:spTree>
    <p:extLst>
      <p:ext uri="{BB962C8B-B14F-4D97-AF65-F5344CB8AC3E}">
        <p14:creationId xmlns:p14="http://schemas.microsoft.com/office/powerpoint/2010/main" val="273448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1557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359" y="82425"/>
            <a:ext cx="11339386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административного и педагогического коллектива</a:t>
            </a:r>
          </a:p>
          <a:p>
            <a:endParaRPr lang="ru-RU" dirty="0"/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административного и педагогического коллектива в 2023 году составляет: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5 лет –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5-10 лет –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10-20 лет –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и свыше лет –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чел.</a:t>
            </a: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420872342"/>
              </p:ext>
            </p:extLst>
          </p:nvPr>
        </p:nvGraphicFramePr>
        <p:xfrm>
          <a:off x="5955957" y="2069093"/>
          <a:ext cx="5431034" cy="2479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269143911"/>
              </p:ext>
            </p:extLst>
          </p:nvPr>
        </p:nvGraphicFramePr>
        <p:xfrm>
          <a:off x="4167051" y="2565907"/>
          <a:ext cx="7745054" cy="3989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444036" y="1934156"/>
            <a:ext cx="1692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</a:p>
        </p:txBody>
      </p:sp>
    </p:spTree>
    <p:extLst>
      <p:ext uri="{BB962C8B-B14F-4D97-AF65-F5344CB8AC3E}">
        <p14:creationId xmlns:p14="http://schemas.microsoft.com/office/powerpoint/2010/main" val="160615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1361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50" y="239225"/>
            <a:ext cx="116205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педагогических и руководящих работников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Аттестовано  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- 2 педагога;           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14 педагогов, 1- работник административно – управленческого персонала;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2023г.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9 педагогов.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2023 год высшая квалификационная категория – 4ч.,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кв.категория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13ч., СЗД – 12ч., без категории – 8ч.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749797436"/>
              </p:ext>
            </p:extLst>
          </p:nvPr>
        </p:nvGraphicFramePr>
        <p:xfrm>
          <a:off x="1519070" y="3778655"/>
          <a:ext cx="10530055" cy="334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4171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35785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20685" y="401041"/>
            <a:ext cx="962190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Курсовая подготовка</a:t>
            </a:r>
          </a:p>
          <a:p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Курсовую подготовку прошли  </a:t>
            </a:r>
          </a:p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2021 г. – 22 чел. </a:t>
            </a:r>
          </a:p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г. – 16 чел.</a:t>
            </a:r>
          </a:p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г. – 19 чел.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603350883"/>
              </p:ext>
            </p:extLst>
          </p:nvPr>
        </p:nvGraphicFramePr>
        <p:xfrm>
          <a:off x="596163" y="966651"/>
          <a:ext cx="7528933" cy="438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3227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74932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351" y="0"/>
            <a:ext cx="1205864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паспорт ДОУ в 2023 г.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статус семей (по составу и роду деятельности) на конец года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выглядит следующим образом: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детей в дошкольном учреждении на 01.09.2023г</a:t>
            </a:r>
            <a:r>
              <a:rPr 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.- 261,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декабрь 2023г – 332ч.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семья -  223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неполная семья – 38  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многодетная семья - 72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опекунская семья – 1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дети, состоящие на внутреннем учете социально-неблагополучных семей – 6, 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31.12.2023 г. из общего числа детей, посещающих ДОУ, льготами по оплате пользуются -  13 семей, дети находящиеся под опекой – 3ч., дети мобилизованных родителей – 6ч.,  дети-инвалиды – 4 ( дети инвалиды 100%)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6883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4045033816"/>
              </p:ext>
            </p:extLst>
          </p:nvPr>
        </p:nvGraphicFramePr>
        <p:xfrm>
          <a:off x="3150288" y="4876925"/>
          <a:ext cx="5891424" cy="2307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78327" y="4494258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2021 год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943032338"/>
              </p:ext>
            </p:extLst>
          </p:nvPr>
        </p:nvGraphicFramePr>
        <p:xfrm>
          <a:off x="6911885" y="4789778"/>
          <a:ext cx="4861015" cy="2252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318454" y="4198510"/>
            <a:ext cx="1318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2022 год</a:t>
            </a: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196679334"/>
              </p:ext>
            </p:extLst>
          </p:nvPr>
        </p:nvGraphicFramePr>
        <p:xfrm>
          <a:off x="-992776" y="4890633"/>
          <a:ext cx="5969726" cy="2307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479040" y="4494258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2023 год</a:t>
            </a:r>
          </a:p>
        </p:txBody>
      </p:sp>
    </p:spTree>
    <p:extLst>
      <p:ext uri="{BB962C8B-B14F-4D97-AF65-F5344CB8AC3E}">
        <p14:creationId xmlns:p14="http://schemas.microsoft.com/office/powerpoint/2010/main" val="387240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294163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4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9679" y="281529"/>
            <a:ext cx="1156592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Комплектование дошкольного учреждения</a:t>
            </a:r>
          </a:p>
          <a:p>
            <a:pPr algn="ctr"/>
            <a:endParaRPr lang="ru-RU" sz="800" dirty="0"/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Предоставлены места в детском саду для </a:t>
            </a:r>
            <a:r>
              <a:rPr lang="ru-RU" sz="2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332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детей. </a:t>
            </a: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дошкольном учреждении функционирует 16 групп.</a:t>
            </a: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группы для детей до 3 лет - 75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групп для детей от 3 лет и старше - 257 детей</a:t>
            </a: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Посещаемость за 2023 год составила 60%. (2022 г. – 61%; 2021 г. – 58%)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8155" y="3120505"/>
            <a:ext cx="1570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4180318192"/>
              </p:ext>
            </p:extLst>
          </p:nvPr>
        </p:nvGraphicFramePr>
        <p:xfrm>
          <a:off x="2876445" y="3052211"/>
          <a:ext cx="6372058" cy="3435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3719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10056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586" y="197199"/>
            <a:ext cx="747328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заболеваемости детей в ДОУ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осмотрено детей в ДОУ  медицинскими специалистами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г.  368 обучающихся.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группы здоровья: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здоровья – 34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здоровья – 305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здоровья – 26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группа здоровья – 2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группа здоровья - 1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болевших детей – 179 (дошкольники)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болеющих детей – 8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зарегистрировано 435 случаев (2022г.-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535)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заболеваний.           Из них: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ЖКЗ – 19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Ангина – 4</a:t>
            </a:r>
          </a:p>
          <a:p>
            <a:pPr marL="285750" indent="-285750">
              <a:buFontTx/>
              <a:buChar char="-"/>
            </a:pP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Ковид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19 - 0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Грипп, ОРЗ – 236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Пневмония – 4</a:t>
            </a:r>
          </a:p>
          <a:p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236248405"/>
              </p:ext>
            </p:extLst>
          </p:nvPr>
        </p:nvGraphicFramePr>
        <p:xfrm>
          <a:off x="7602583" y="4001294"/>
          <a:ext cx="4153988" cy="2354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648288" y="134292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2023 год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285902145"/>
              </p:ext>
            </p:extLst>
          </p:nvPr>
        </p:nvGraphicFramePr>
        <p:xfrm>
          <a:off x="7602583" y="464955"/>
          <a:ext cx="3997233" cy="2230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47307" y="3539629"/>
            <a:ext cx="12498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2021год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773122946"/>
              </p:ext>
            </p:extLst>
          </p:nvPr>
        </p:nvGraphicFramePr>
        <p:xfrm>
          <a:off x="2456750" y="4290991"/>
          <a:ext cx="5540832" cy="2406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610145" y="3925221"/>
            <a:ext cx="2154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2022 год</a:t>
            </a:r>
          </a:p>
        </p:txBody>
      </p:sp>
    </p:spTree>
    <p:extLst>
      <p:ext uri="{BB962C8B-B14F-4D97-AF65-F5344CB8AC3E}">
        <p14:creationId xmlns:p14="http://schemas.microsoft.com/office/powerpoint/2010/main" val="40128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93748" y="335844"/>
            <a:ext cx="3833295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группе здоровья выпускников 2023 года</a:t>
            </a:r>
          </a:p>
          <a:p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детей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выпускников – 75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часто болеющих –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здоровья выпускников -  42 %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здоровья: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–  1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– 68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–  6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группа – 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группа – 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Физкультурная группа: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–  69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– 6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Специальная - 0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9540" y="335844"/>
            <a:ext cx="324394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группе здоровья выпускников 2021 года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детей выпускников – 80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часто болеющих –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здоровья выпускников -  34 %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здоровья: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– 1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– 65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– 12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группа –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группа - 1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Физкультурная группа: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– 63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– 16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Специальная - 0</a:t>
            </a: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2582" y="335844"/>
            <a:ext cx="338001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группе здоровья выпускников 2022 года</a:t>
            </a: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детей выпускников – 49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часто болеющих – 2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здоровья выпускников -  63 %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здоровья: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– 3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– 45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–1 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группа –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группа - 0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Физкультурная группа: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– 48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– 1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Специальная - 0</a:t>
            </a: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49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0951" y="139095"/>
            <a:ext cx="10870098" cy="657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детей в ДОУ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при 12 часом режиме работы ДОУ - 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разовое питание детей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Завтрак;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завтрак;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Обед;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Полдник;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Ужин.</a:t>
            </a:r>
          </a:p>
          <a:p>
            <a:pPr marL="342900" indent="-342900">
              <a:buFontTx/>
              <a:buChar char="-"/>
            </a:pPr>
            <a:endParaRPr lang="ru-RU" sz="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 продуктов: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Хлеб- И.П   Сергеев Д.А.,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Картофель- ИП Агалаков Е.В.,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Фрукты, овощи-ИП Агалаков Е.В.,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Крупы, макароны, консервация-ИП Сабурова О.П.,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Масло сливочное, сыр-ИП Сабурова О.П., ИП Агалаков Е.В.,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 питьевая бутилированная – ИП Агалаков Е.В,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Кисломолочные, молочные продукты-ООО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Устюгмолоко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Яйцо-ИП  Птицефабрика Котласская,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Сок, печенье, консервация ИП Немченко Д.С.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Мясо, рыба, кура ИП Осминина Г.В. </a:t>
            </a:r>
          </a:p>
          <a:p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всех группах организовано специальное питание для 7 детей</a:t>
            </a:r>
            <a:endParaRPr lang="ru-RU" sz="2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69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4500807" y="1686084"/>
          <a:ext cx="3190386" cy="47608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9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90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7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9720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3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Наименование расходов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Всего израсходовано финансовых средств в 2016г.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Здание на ул. Портовиков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Здание на ул. Володарского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6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Питание воспитанников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5 622 928,00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Оплата родителями за присмотр и уход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 30 сентября – 120,00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 1 октября – 135,00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Долг по оплате за присмотр и уход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326 217,00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5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Долг по оплате родителями дополнительных образовательных услуг (платные кружки)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22 350,00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Коммунальные услуги (отопление)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1 887 926,00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1 393 183,00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494 743,00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Коммунальные услуги (водоснабжение)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283 988,0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239 204,00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44 784,00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Коммунальные услуги (электроэнергия)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668 173,00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147 321,00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520 852,00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Приобретение расходных материалов для ремонта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89 640,00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26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Ремонт труб (частичный)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32 617,00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011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Приобретения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Карнизы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Двери межкомнатные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Стенды 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Стульчики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Столы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Кровати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Шкафчики для раздевания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12 680,00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18 000,00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46 800,00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40 000,00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16 780,00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60616,00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26 000,00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18 000,00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11 400,00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55 000,00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84 800,00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26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Пособия для воспитания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62 944,00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26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Игрушки и канцелярия 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75 930,00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91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Средства гигиены (туалетная бумага, салфетки, мыло, моющие средства)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61 556,00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7566" y="129989"/>
            <a:ext cx="1219200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финансово - хозяйственной деятельности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853170"/>
              </p:ext>
            </p:extLst>
          </p:nvPr>
        </p:nvGraphicFramePr>
        <p:xfrm>
          <a:off x="500015" y="758394"/>
          <a:ext cx="11191969" cy="5629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24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002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5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892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835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86107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215769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расходов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Всего израсходовано финансовых средств в 2021г.</a:t>
                      </a:r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/>
                        <a:t>Всего</a:t>
                      </a:r>
                      <a:r>
                        <a:rPr lang="ru-RU" sz="2000" baseline="0" dirty="0"/>
                        <a:t> израсходовано финансовых средств в 2022г.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/>
                        <a:t>Всего израсходовано финансовых средств в 2023г.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Питание воспитанников</a:t>
                      </a:r>
                      <a:endParaRPr lang="ru-RU" sz="2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6 155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655,52                         8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111 612, 82            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7 429 026,19</a:t>
                      </a:r>
                      <a:endParaRPr lang="ru-RU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Оплата родителями за присмотр и уход</a:t>
                      </a:r>
                      <a:endParaRPr lang="ru-RU" sz="2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175,00                                 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200,00                                200,00</a:t>
                      </a:r>
                      <a:endParaRPr lang="ru-RU" sz="1800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Долг по оплате за присмотр и уход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84 384,00                            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107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204,00                   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276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600,00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0179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Долг по оплате родителями дополнительных образовательных услуг (платные кружки)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350,00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400</a:t>
                      </a:r>
                    </a:p>
                    <a:p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  59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200,00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Коммунальные услуги (отопление)</a:t>
                      </a:r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1 434 335,00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1 338 153,97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1 432 161,49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Коммунальные услуги (водоснабжение)</a:t>
                      </a:r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308 287,00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343 351,38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464 466,98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Коммунальные услуги (электроэнергия)</a:t>
                      </a:r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765 074,00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1 064 533,68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1 397 607,84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79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7878862"/>
              </p:ext>
            </p:extLst>
          </p:nvPr>
        </p:nvGraphicFramePr>
        <p:xfrm>
          <a:off x="5005137" y="2261937"/>
          <a:ext cx="208280" cy="529389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293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952488"/>
              </p:ext>
            </p:extLst>
          </p:nvPr>
        </p:nvGraphicFramePr>
        <p:xfrm>
          <a:off x="323850" y="390770"/>
          <a:ext cx="11720103" cy="63366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1042">
                  <a:extLst>
                    <a:ext uri="{9D8B030D-6E8A-4147-A177-3AD203B41FA5}">
                      <a16:colId xmlns:a16="http://schemas.microsoft.com/office/drawing/2014/main" xmlns="" val="1352731735"/>
                    </a:ext>
                  </a:extLst>
                </a:gridCol>
                <a:gridCol w="4240887">
                  <a:extLst>
                    <a:ext uri="{9D8B030D-6E8A-4147-A177-3AD203B41FA5}">
                      <a16:colId xmlns:a16="http://schemas.microsoft.com/office/drawing/2014/main" xmlns="" val="1520856404"/>
                    </a:ext>
                  </a:extLst>
                </a:gridCol>
                <a:gridCol w="4068174">
                  <a:extLst>
                    <a:ext uri="{9D8B030D-6E8A-4147-A177-3AD203B41FA5}">
                      <a16:colId xmlns:a16="http://schemas.microsoft.com/office/drawing/2014/main" xmlns="" val="2883966513"/>
                    </a:ext>
                  </a:extLst>
                </a:gridCol>
              </a:tblGrid>
              <a:tr h="5502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2021г.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2022г.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2023г.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extLst>
                  <a:ext uri="{0D108BD9-81ED-4DB2-BD59-A6C34878D82A}">
                    <a16:rowId xmlns:a16="http://schemas.microsoft.com/office/drawing/2014/main" xmlns="" val="3960272896"/>
                  </a:ext>
                </a:extLst>
              </a:tr>
              <a:tr h="57863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оизведена замена 20 оконных блоков: гр.№ 1, кабинет заместителя заведующего – 579 610,32 + 25 800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Жалюзи – 52 000,00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пожарной сигнализации - 67 254,00 (предписание)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Вентиляционная система – 138 000,00 (предписание)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Шкафчики в раздевальную комнату группы 3 – 93 500,00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Металлические шкафы для хоз. инвентаря 3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33 600,00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с деревянной поверхностью для пищеблока – 12 400,00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Холодильник – 14 190,00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Котел пищевой – 11 480,00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Электрокипятильник на пищеблок – 26 190,00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Рециркулятор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16 300,00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Ламинатор – 6 623,00</a:t>
                      </a:r>
                      <a:endParaRPr lang="ru-RU" sz="1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Произведен косметический ремонт центрального крыльца, косметический ремонт цоколя здания, лестничного пролета между этажами, подкрашены стены в гр.№1, раздевалка гр.4, раздевальная комната гр. 2, покрашен потолок пищеблока.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Покрашены и обновлены прогулочные веранды.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Произведена подсыпка песка в песочницы.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 холодильник для медицинского кабинета – 14 190,00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Было произведено сервисное обслуживание системы водоочистки – 47 030,00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Покрашен потолок пищеблока, лестничный пролет, произведен косметический ремонт цоколя и крыльца здания. Частично покрашены все постройки и игровое оборудование на прогулочных участках.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Приобретены: парты детские – 3 шт. на 5420,00.;  шкаф для одежды и инвентаря в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мед.кабинет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– 10 495,00; телевизор 1 шт. 2 гр. – 32 531,00; электрическая мясорубка на Володарского – 10 139,00;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xmlns="" val="58962133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360621" y="-22144"/>
            <a:ext cx="347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Здание Володарского 19</a:t>
            </a:r>
          </a:p>
        </p:txBody>
      </p:sp>
    </p:spTree>
    <p:extLst>
      <p:ext uri="{BB962C8B-B14F-4D97-AF65-F5344CB8AC3E}">
        <p14:creationId xmlns:p14="http://schemas.microsoft.com/office/powerpoint/2010/main" val="331829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7878862"/>
              </p:ext>
            </p:extLst>
          </p:nvPr>
        </p:nvGraphicFramePr>
        <p:xfrm>
          <a:off x="5005137" y="2261937"/>
          <a:ext cx="208280" cy="529389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293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592369"/>
              </p:ext>
            </p:extLst>
          </p:nvPr>
        </p:nvGraphicFramePr>
        <p:xfrm>
          <a:off x="300989" y="416485"/>
          <a:ext cx="11772901" cy="64387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xmlns="" val="1073257773"/>
                    </a:ext>
                  </a:extLst>
                </a:gridCol>
                <a:gridCol w="3807280">
                  <a:extLst>
                    <a:ext uri="{9D8B030D-6E8A-4147-A177-3AD203B41FA5}">
                      <a16:colId xmlns:a16="http://schemas.microsoft.com/office/drawing/2014/main" xmlns="" val="3906382651"/>
                    </a:ext>
                  </a:extLst>
                </a:gridCol>
                <a:gridCol w="4079421">
                  <a:extLst>
                    <a:ext uri="{9D8B030D-6E8A-4147-A177-3AD203B41FA5}">
                      <a16:colId xmlns:a16="http://schemas.microsoft.com/office/drawing/2014/main" xmlns="" val="4893500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в 2021 году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в 2022 году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в 2023 году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extLst>
                  <a:ext uri="{0D108BD9-81ED-4DB2-BD59-A6C34878D82A}">
                    <a16:rowId xmlns:a16="http://schemas.microsoft.com/office/drawing/2014/main" xmlns="" val="3226456822"/>
                  </a:ext>
                </a:extLst>
              </a:tr>
              <a:tr h="6145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крылец – 5 000,00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Металлические шкафы для хоз. инвентаря 4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132 800,00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Жалюзи – 100 000,00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вент. Установки – теплообменник  53 000,00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компьютерной техники – 73 600,00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Металлические шкафы для хоз. инвентаря 10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99 200,00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с деревянной поверхностью для пищеблока – 12 560,00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Телевизоры 5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121 835,00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Портативная акустика – 11 450,00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Рециркуляторы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53 860,00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Инфракрасные термометры 9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19 800,00</a:t>
                      </a:r>
                      <a:endParaRPr lang="ru-RU" sz="1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 принтер для медицинского кабинета – 13 915,00;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 ноутбук и принтер в кабинет заведующего – 72 895,00;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выходом из строя в прачечную на Портовиков приобретена стиральная машина – 49 303,00;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закуплены кресла для специалистов – 28 625,00;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закуплены парты детские для групповых занятий по кружкам – 6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21 300,00.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Неоднократно производился ремонт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пароконвектомата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пищеблоке, а так же ремонт гладильного катка, стиральных машин, электроплит и офисной техники.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летний период был выполнен ремонт крыльца 8,9 групп, был произведен косметический ремонт в группах, пищеблоке и холлах здания.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Произведен косметический ремонт всех крылец здания, косметический ремонт цоколя здания. Произведена покраска стен всех коридоров, всех помещений пищеблока, а так же частичная покраска стен всех групп ДОУ. Частично покрашены все постройки и игровое оборудование на прогулочных участках.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Приобретены: тепловые завесы для сушильных шкафов; парты детские – 7 шт. на 25280,00Стульчики детские 00 20 шт.– 33 600,00;стульчики детские 1-3 30 шт.– 83 100,00; установлены сантехнические перегородки в 10 гр. – 19 500,00; кровати трех-ярусные,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выкатные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3 шт. для 11 гр. 29 220,00;доски магнитно-маркерные 4 шт.12 007,20; телевизор 1 шт. – 33 531,00; стеллаж детский 2 шт. 26880,00; детский световой стол с песком 1 шт. 15 500,00; зеркало логопедическое 1 шт. 22830,00; микроволновая печь – 4879,50; колонки в музыкальный зал – 3420,00; доска пробковая – 2577,20.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xmlns="" val="208543351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360621" y="-22144"/>
            <a:ext cx="3204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Здание Портовиков 60</a:t>
            </a:r>
          </a:p>
        </p:txBody>
      </p:sp>
    </p:spTree>
    <p:extLst>
      <p:ext uri="{BB962C8B-B14F-4D97-AF65-F5344CB8AC3E}">
        <p14:creationId xmlns:p14="http://schemas.microsoft.com/office/powerpoint/2010/main" val="329583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9854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4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800" y="307975"/>
            <a:ext cx="120142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образовательного процесса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дошкольных группах (3-7 лет)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– 54%         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– 34%           Высокий уровень 43%         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уровень – 40%           Средний уровень – 62%           Средний уровень – 54%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 уровень – 6%              Низкий  уровень – 4%              Низкий уровень – 3%</a:t>
            </a: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050894464"/>
              </p:ext>
            </p:extLst>
          </p:nvPr>
        </p:nvGraphicFramePr>
        <p:xfrm>
          <a:off x="406400" y="4247515"/>
          <a:ext cx="3107509" cy="2064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152835139"/>
              </p:ext>
            </p:extLst>
          </p:nvPr>
        </p:nvGraphicFramePr>
        <p:xfrm>
          <a:off x="-554610" y="5874941"/>
          <a:ext cx="8686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703253257"/>
              </p:ext>
            </p:extLst>
          </p:nvPr>
        </p:nvGraphicFramePr>
        <p:xfrm>
          <a:off x="7997059" y="4406543"/>
          <a:ext cx="4296954" cy="2538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71053" y="1637655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2022 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01523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2023 год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94859" y="1588969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2021 год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717789431"/>
              </p:ext>
            </p:extLst>
          </p:nvPr>
        </p:nvGraphicFramePr>
        <p:xfrm>
          <a:off x="3866541" y="4421607"/>
          <a:ext cx="4296954" cy="2538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97036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9007" y="237004"/>
            <a:ext cx="1181986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(кружки)</a:t>
            </a:r>
          </a:p>
          <a:p>
            <a:pPr algn="ctr"/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услуги оказываемые в 2023 г.</a:t>
            </a:r>
          </a:p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с 09.01.2023г. - 31.04.2023г.                        С 02.10.2023г. – 31.12.2023г.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- «Веселый баскетбол»                                       - «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Фитбол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-гимнастика»                               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- «Я   художник»                                               - «Веселый язычок»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- «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Фанкластик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                              - «Волшебный песок»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- «Подготовка к школе»                                  - «Я - художник»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- «Ментальная  арифметика»                               - «Ментальная арифметика»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Посещает: в 2021г. – 35 детей; в 2022 г. – 96 ребенка; в 2023г. - 125. </a:t>
            </a:r>
          </a:p>
        </p:txBody>
      </p:sp>
    </p:spTree>
    <p:extLst>
      <p:ext uri="{BB962C8B-B14F-4D97-AF65-F5344CB8AC3E}">
        <p14:creationId xmlns:p14="http://schemas.microsoft.com/office/powerpoint/2010/main" val="47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81794" y="710806"/>
            <a:ext cx="902841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Традиции ДОУ</a:t>
            </a:r>
          </a:p>
          <a:p>
            <a:pPr algn="ctr"/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Новогоднее уличное гуляние – январь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творчества «Россыпи звезд» - апрель</a:t>
            </a:r>
          </a:p>
          <a:p>
            <a:pPr marL="342900" indent="-342900">
              <a:buFontTx/>
              <a:buChar char="-"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открытых дверей – апрель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защиты детей - июнь</a:t>
            </a:r>
          </a:p>
          <a:p>
            <a:pPr marL="342900" indent="-342900">
              <a:buFontTx/>
              <a:buChar char="-"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самоуправления - сентябрь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знаний – сентябрь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04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55241" y="1455648"/>
            <a:ext cx="7881517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-образовательная </a:t>
            </a:r>
          </a:p>
          <a:p>
            <a:pPr algn="ctr"/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МДОУ – яркие события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достижения года</a:t>
            </a:r>
          </a:p>
        </p:txBody>
      </p:sp>
    </p:spTree>
    <p:extLst>
      <p:ext uri="{BB962C8B-B14F-4D97-AF65-F5344CB8AC3E}">
        <p14:creationId xmlns:p14="http://schemas.microsoft.com/office/powerpoint/2010/main" val="302178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666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B5778D9-6FA5-4732-854F-5A2F40F2F206}"/>
              </a:ext>
            </a:extLst>
          </p:cNvPr>
          <p:cNvSpPr/>
          <p:nvPr/>
        </p:nvSpPr>
        <p:spPr>
          <a:xfrm>
            <a:off x="1173550" y="62433"/>
            <a:ext cx="10040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Акции в детском саду</a:t>
            </a:r>
          </a:p>
        </p:txBody>
      </p:sp>
      <p:pic>
        <p:nvPicPr>
          <p:cNvPr id="6" name="Рисунок 5" descr="https://sun1.userapi.com/sun1-13/s/v1/ig2/4RrEZb991PJJhY2GcH-oigysTTV6EbkB015NwMDM3Y5CKq2JBhsz40opkHLR9sBylMjHBPGOsBbQ0P9rJEd0TuZA.jpg?size=764x1080&amp;quality=95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9583">
            <a:off x="480112" y="331769"/>
            <a:ext cx="2752440" cy="3995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s://sun9-east.userapi.com/sun9-28/s/v1/ig2/urabPbPnxiDpBegV9InWYdt1aUCRqXr3P5myrfcVALWjRDVV2ODK5o5YbWM6wfbywOa1UjXKwqFBln4wjTHzZRND.jpg?size=743x719&amp;quality=95&amp;type=album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89" y="3934162"/>
            <a:ext cx="3240605" cy="2887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https://sun9-80.userapi.com/impf/6Pc8DT0jezF8w5Be9Xq904X3lqMe8FeO8OkA4g/7vDRDX3f1CQ.jpg?size=807x1080&amp;quality=95&amp;sign=aabde0c0b5f9c342a2df1893d5200085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664" y="3934162"/>
            <a:ext cx="2157614" cy="288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0" descr="https://sun9-13.userapi.com/impf/viBEk3-KzqO5ZuWoJJEZIQPqwLw_VmRnV644bw/23fNldWBfec.jpg?size=1280x853&amp;quality=96&amp;sign=d868b8363333460f8cb3e4b35e98c353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451" y="843318"/>
            <a:ext cx="5394202" cy="359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8" descr="LKSTJx1bmR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664" y="592412"/>
            <a:ext cx="2282441" cy="322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2" descr="NRn3DQcoos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442">
            <a:off x="6048316" y="4311946"/>
            <a:ext cx="2070992" cy="247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4" descr="https://sun1-84.userapi.com/impf/4Gvn2SHEfe7lsqYwbKzSe_Fh9BXQzwk0oThoVA/fbN9gj_ENNY.jpg?size=1280x960&amp;quality=96&amp;sign=59e23d8744c5e66dbf6fb486038cfb42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399" y="4519654"/>
            <a:ext cx="2983172" cy="223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81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39546" y="1455648"/>
            <a:ext cx="3129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78093" y="109080"/>
            <a:ext cx="93487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конкурс педагогического мастерства «Формула успеха»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в номинации «Самая находчивая»</a:t>
            </a:r>
          </a:p>
        </p:txBody>
      </p:sp>
      <p:pic>
        <p:nvPicPr>
          <p:cNvPr id="8" name="Picture 6" descr="https://sun9-24.userapi.com/impg/-g5d2GRJbtmYPqNrHMN7ZbNzup1ujhFZR4QQhA/fGENPBh0FeQ.jpg?size=1280x720&amp;quality=95&amp;sign=0209ea0e637a6415abbdf7ce850d8a09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046916"/>
            <a:ext cx="6295559" cy="354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sun9-72.userapi.com/impg/tjfCy_3usqAx45WhvafgwO9wUBorQgBAtU_DLQ/N2ad7KHbwEs.jpg?size=607x1080&amp;quality=95&amp;sign=64bfc8c2525a3d6362dc714b6831f142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0" t="26607" r="10259" b="28773"/>
          <a:stretch/>
        </p:blipFill>
        <p:spPr bwMode="auto">
          <a:xfrm>
            <a:off x="7835732" y="1934785"/>
            <a:ext cx="4189823" cy="436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0" descr="https://sun9-37.userapi.com/impg/8oSAZMVHgycHyzbEnpFfdCcwnjdg0GYEpaMkFg/H9GSvBL324g.jpg?size=1280x958&amp;quality=95&amp;sign=a510889b42fa2d7a04bb4cddfe5095cd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03" y="1671890"/>
            <a:ext cx="3112356" cy="232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8" descr="https://sun9-60.userapi.com/impg/950Fg-DDOSpN5eG032FvAvkVpANmsGSesA1lFQ/F-VUhkfoOYE.jpg?size=808x1080&amp;quality=95&amp;sign=c3662a185ed39c7c00d3d34db037b4b7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2014">
            <a:off x="5879049" y="1825625"/>
            <a:ext cx="1851908" cy="247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88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81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994308" y="152542"/>
            <a:ext cx="88512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 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«Ягодный край» в рамках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областного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Агрофорума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«От науки до практики» </a:t>
            </a:r>
          </a:p>
          <a:p>
            <a:pPr algn="ctr"/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2" descr="https://sun9-67.userapi.com/impg/rIcCbqvCRQ375Q6oufLmc_ycsH3QPOGzUDGcSg/dsgbVn8NfuY.jpg?size=1280x958&amp;quality=96&amp;sign=70d7c4a3c9fbacbbdcb5d52bce7846ad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9" b="14430"/>
          <a:stretch/>
        </p:blipFill>
        <p:spPr bwMode="auto">
          <a:xfrm>
            <a:off x="419100" y="1342732"/>
            <a:ext cx="6393213" cy="387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8" descr="https://sun9-10.userapi.com/impg/8O6x1R0RzLC-3vvZWPQ_-Nx6eO85iPCdraEqXQ/HrodEFngtZw.jpg?size=810x1080&amp;quality=95&amp;sign=fd8fc2dfeb8e1a84b94e3cd5d68ce8c9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089" y="1690688"/>
            <a:ext cx="2814437" cy="375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6" descr="https://sun9-58.userapi.com/impg/sAO2jvON3warNkqzSOChBVCWGFApoeOFWDmcJA/cMu9L1DmSkQ.jpg?size=809x1080&amp;quality=96&amp;sign=6bd1503600c2df82caf170118e33055d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1420">
            <a:off x="7108617" y="1263856"/>
            <a:ext cx="1746054" cy="233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4" descr="https://sun9-39.userapi.com/impg/c5O-grA6ukta9b_BWZHZMJTExFLvkBIfXWqVxg/5BIlJYJmeo8.jpg?size=809x1080&amp;quality=96&amp;sign=f3bdc1a3849d6e8c5d96d5b0cd1b6051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9787">
            <a:off x="7505624" y="3413778"/>
            <a:ext cx="1731700" cy="231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2" descr="https://sun9-40.userapi.com/impg/UxUw77Y7URX8Fk2fVT9xY61PbnOsVTBfOwKIFQ/7DmZGdbw14Y.jpg?size=1280x958&amp;quality=96&amp;sign=1ca557f7b6e807ae3b47036133e8e72c&amp;type=albu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86" b="9077"/>
          <a:stretch/>
        </p:blipFill>
        <p:spPr bwMode="auto">
          <a:xfrm>
            <a:off x="3200948" y="4617628"/>
            <a:ext cx="4495259" cy="207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68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39546" y="1455648"/>
            <a:ext cx="3129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1641" y="200446"/>
            <a:ext cx="93487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Организаторы муниципального конкурса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«Лучший младший воспитатель – 2023»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502" y="1502641"/>
            <a:ext cx="6591940" cy="43946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44086">
            <a:off x="-307430" y="2621757"/>
            <a:ext cx="3718690" cy="24791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87532">
            <a:off x="8911160" y="2532876"/>
            <a:ext cx="3508295" cy="233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8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838201" y="290310"/>
            <a:ext cx="99571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ГПО учителей – логопедов по теме «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Нейроигры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работе ДОУ»</a:t>
            </a: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2" descr="https://sun9-22.userapi.com/impg/5kNChkfmPO7rmAUs7ivAKIsfmfylrn8Fx9swEw/XM9OEa9F6jY.jpg?size=808x1080&amp;quality=95&amp;sign=6056c9a317bdb47b99299a386a332faf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7" b="15025"/>
          <a:stretch/>
        </p:blipFill>
        <p:spPr bwMode="auto">
          <a:xfrm>
            <a:off x="3504730" y="1590760"/>
            <a:ext cx="5124091" cy="426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4" descr="https://sun9-11.userapi.com/impg/mbEgqQ7PLbWsGMESodsoJJoGVai4If7irDiIKw/6mZiajoIKd4.jpg?size=1280x958&amp;quality=96&amp;sign=4c83b900154273ed85991f12ef92efc1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22"/>
          <a:stretch/>
        </p:blipFill>
        <p:spPr bwMode="auto">
          <a:xfrm rot="250769">
            <a:off x="8801730" y="2161857"/>
            <a:ext cx="3013868" cy="28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2" descr="https://sun9-47.userapi.com/impg/dULFjHfJ4c3PTAN4sV0Amf_34V2jMUTbMCWjgQ/OKEbIZc7ZEE.jpg?size=1280x958&amp;quality=96&amp;sign=cada110505983a32760e93afc4952f78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61"/>
          <a:stretch/>
        </p:blipFill>
        <p:spPr bwMode="auto">
          <a:xfrm rot="21380478">
            <a:off x="287798" y="2347647"/>
            <a:ext cx="3061549" cy="267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33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2" name="Picture 8" descr="https://sun9-30.userapi.com/impg/7TJMlVZEN1lCBKqiM1eAE97VUL7r1cF8NIEq0g/qEsR19VWWZk.jpg?size=1280x960&amp;quality=95&amp;sign=a93ddba9d2a5a160f7a3e41f4dd6c08a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98"/>
          <a:stretch/>
        </p:blipFill>
        <p:spPr bwMode="auto">
          <a:xfrm>
            <a:off x="1358809" y="3758979"/>
            <a:ext cx="4679878" cy="289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https://sun9-3.userapi.com/impg/KaRqn_BgLklFDu82UlopYxE9GU6hJ3n_63bcog/EjT1_RLISys.jpg?size=1280x960&amp;quality=95&amp;sign=2a89f3fc9d317cb293337c6d04578741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0316">
            <a:off x="414364" y="827779"/>
            <a:ext cx="3921457" cy="294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s://sun9-66.userapi.com/impg/PWS83jTu60EN2qnCMhO81oBAl2GYkerLpz2nlg/5EgTL1f5vno.jpg?size=1280x960&amp;quality=95&amp;sign=52536013e7fa694f0632ddf3874aa24c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6" b="9040"/>
          <a:stretch/>
        </p:blipFill>
        <p:spPr bwMode="auto">
          <a:xfrm>
            <a:off x="6417613" y="3758979"/>
            <a:ext cx="4496192" cy="293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s://sun9-13.userapi.com/impg/sDUc8SLX2E_JbMXDII-drbhGchX_2FeRItZPkw/zssyoOEMgkU.jpg?size=810x1080&amp;quality=95&amp;sign=4e6acc04616d5b2f548adf7ebd98c47e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716" y="819364"/>
            <a:ext cx="2097399" cy="279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s://sun9-25.userapi.com/impg/9aNB-3PubbAZt5lNm9uURfVVOvyXc8h69p-piQ/W2A62idlkgw.jpg?size=1280x960&amp;quality=95&amp;sign=c68b75dfb90eed621814671ae96b06ea&amp;type=alb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84">
            <a:off x="7547690" y="823573"/>
            <a:ext cx="4078843" cy="305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21641" y="161844"/>
            <a:ext cx="9348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 сотрудниками ГИБДД</a:t>
            </a:r>
          </a:p>
        </p:txBody>
      </p:sp>
    </p:spTree>
    <p:extLst>
      <p:ext uri="{BB962C8B-B14F-4D97-AF65-F5344CB8AC3E}">
        <p14:creationId xmlns:p14="http://schemas.microsoft.com/office/powerpoint/2010/main" val="147013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041042" y="230188"/>
            <a:ext cx="10764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Выездной семинар в Нюксенице по обмену опытом работы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30" descr="https://sun9-36.userapi.com/impg/3qQxFBNFEkHy7BIs30Q6lCsRl4wO5bcHIPSoHA/okfYXDOOIp8.jpg?size=807x1080&amp;quality=96&amp;sign=a0ab0a13e12e9a3e214b9a468ffd0a89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605">
            <a:off x="8835226" y="908098"/>
            <a:ext cx="2601694" cy="3481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8" descr="https://sun9-35.userapi.com/impg/sMDgwCrtesQbTk7FYuv3JLcncj8LM3tEufM1cw/PARFxJgT-DA.jpg?size=807x1080&amp;quality=96&amp;sign=037a77a6efa4c43aee19b1ea3d51985a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91"/>
          <a:stretch/>
        </p:blipFill>
        <p:spPr bwMode="auto">
          <a:xfrm rot="21388249">
            <a:off x="621945" y="955637"/>
            <a:ext cx="3078279" cy="328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6" descr="https://sun9-43.userapi.com/impg/r3aJx03h6A6Mpht8D5VMKM7lGrZimf1LZs9XZQ/n4vt2lv1iiM.jpg?size=1280x963&amp;quality=96&amp;sign=7ce58a55b0e921d8f35af12522a9d5eb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278" y="840727"/>
            <a:ext cx="4526875" cy="340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8" descr="https://sun9-14.userapi.com/impg/5Q2UA6NMm4wD-fFmGvh2D_orfgnAUEcj0lH3IA/MHrComEvL18.jpg?size=1280x957&amp;quality=96&amp;sign=1043e544edc74ffd31101a16d6f7d37e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74" b="14169"/>
          <a:stretch/>
        </p:blipFill>
        <p:spPr bwMode="auto">
          <a:xfrm>
            <a:off x="2493970" y="3843793"/>
            <a:ext cx="5178506" cy="285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4" descr="https://sun9-27.userapi.com/impg/Ahw-fT7yivyiB7LGrMJXgyP9VyJjW_8pgJEjuA/xrPCh5xhQyc.jpg?size=807x1080&amp;quality=96&amp;sign=0ac4fbbe7fa109e28855425c53e3d45e&amp;type=albu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95"/>
          <a:stretch/>
        </p:blipFill>
        <p:spPr bwMode="auto">
          <a:xfrm rot="209748">
            <a:off x="7916984" y="4098289"/>
            <a:ext cx="2505400" cy="254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43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651641" y="230188"/>
            <a:ext cx="7543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конкурс «Юный эрудит»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56" descr="https://sun9-68.userapi.com/impg/Zkf3f2o42FC6PfuOtnpQMTTu6M6Bs9QNyoveEg/fs5ReAubYNA.jpg?size=813x1080&amp;quality=96&amp;sign=fcc6a60024f1c60081b39b19bd89db37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6360">
            <a:off x="482833" y="1310485"/>
            <a:ext cx="2903654" cy="385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4" descr="https://sun9-33.userapi.com/impg/P20b88uiiE8kVegw4QIz-h7XaF6Zlt_LdDB2Aw/Ze0xiZIFq10.jpg?size=1280x963&amp;quality=96&amp;sign=59b9e6b660b8d58a9a89f89d4d27a141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591" y="1498120"/>
            <a:ext cx="5113724" cy="384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2" descr="https://sun9-26.userapi.com/impg/Z5b9jZvPfo6sBNUm7hobaFzX7ahaMbTH_QGAfQ/J4gZTmB5Tpo.jpg?size=813x1080&amp;quality=96&amp;sign=494b949c707340d0cd91a4d1c753e09c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130">
            <a:off x="8995575" y="1417066"/>
            <a:ext cx="2891637" cy="384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02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72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" y="155157"/>
            <a:ext cx="119655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творчества детей родителей и педагогов «Россыпи звезд» в МДОУ по направлению семейного творчества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народный танец  «Плетень» гр.№1 «Колобок»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2"/>
          <a:stretch/>
        </p:blipFill>
        <p:spPr>
          <a:xfrm>
            <a:off x="3370744" y="1540152"/>
            <a:ext cx="4772718" cy="35436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98">
            <a:off x="8190161" y="3841342"/>
            <a:ext cx="3639312" cy="24262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18806" y="6333413"/>
            <a:ext cx="4680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место гр.№14 танец «Убежало молоко»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653" y="6364484"/>
            <a:ext cx="4483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место гр.№16 семья Александровых  </a:t>
            </a:r>
          </a:p>
        </p:txBody>
      </p:sp>
      <p:pic>
        <p:nvPicPr>
          <p:cNvPr id="13" name="Picture 8" descr="https://sun9-72.userapi.com/impg/PaJWaK4rFTe5yPOTjuWHFtAH1lXl-XeQaf6iIQ/fI8TXvgiz6U.jpg?size=486x1080&amp;quality=95&amp;sign=90f65f61b07dc69699d82ea06d7b8ad8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4" t="23793" r="10157" b="29173"/>
          <a:stretch/>
        </p:blipFill>
        <p:spPr bwMode="auto">
          <a:xfrm rot="21445539">
            <a:off x="553976" y="2914982"/>
            <a:ext cx="2684445" cy="346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4" descr="https://sun9-79.userapi.com/impg/HFbF1V6FC1cDnjwVxBcNoNX8tJcYug472Zh4zg/BFAhX7-XmcA.jpg?size=1280x960&amp;quality=95&amp;sign=b7dfe46a8f4085bb966e7dcb68cd5bba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292" y="1566211"/>
            <a:ext cx="2738292" cy="2053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0" descr="https://sun9-47.userapi.com/impg/IpyaXvzjyoDbY3V6lIk2heoDJI6tP9L_mRCsSg/BTsS-80EOGQ.jpg?size=1280x960&amp;quality=95&amp;sign=281e5991001a0e056eac92614d83edc0&amp;type=alb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61" y="1216187"/>
            <a:ext cx="2062469" cy="154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6" descr="https://sun9-76.userapi.com/impg/ES-yymuzJe7bwzzF5KDE1tIosoTYIp0PQxGCuA/alNlpy4pY6c.jpg?size=1280x963&amp;quality=96&amp;sign=1442bff6c91a3b6a239ed93b10548f89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159" y="4697650"/>
            <a:ext cx="2204161" cy="16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sun9-7.userapi.com/impg/73sTV-CMbJ29ksgGYAKAVB8kJjVcpG3YR0cTdA/Z4m1xv5Pu1o.jpg?size=1280x960&amp;quality=95&amp;sign=40b3294396ea29d3f435bc42732d814e&amp;type=album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2" t="11799" r="19039" b="15349"/>
          <a:stretch/>
        </p:blipFill>
        <p:spPr bwMode="auto">
          <a:xfrm rot="21387213">
            <a:off x="3488679" y="4760760"/>
            <a:ext cx="2052967" cy="164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95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241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4094"/>
          </a:xfrm>
          <a:prstGeom prst="rect">
            <a:avLst/>
          </a:prstGeom>
        </p:spPr>
      </p:pic>
      <p:pic>
        <p:nvPicPr>
          <p:cNvPr id="2058" name="Picture 10" descr="https://sun9-15.userapi.com/impg/sn8OnSoPGgDpvNtC58MxQtfWB_-RMsGi8RPZRQ/uJ3WBDfVFg4.jpg?size=1280x960&amp;quality=95&amp;sign=a5f8b1a2ec9f82756afbd93c30ed24e5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64" y="2630016"/>
            <a:ext cx="4663866" cy="386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ttps://sun9-55.userapi.com/impg/7xt2nlKyN3veP3-L_8Aaujdcooj329oqQKxagQ/3DskvnJIpoY.jpg?size=1280x960&amp;quality=95&amp;sign=187e0d99f93cc5e21f3583d7738e66a7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977" y="2734377"/>
            <a:ext cx="5017829" cy="380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 rot="20310583">
            <a:off x="7195498" y="5629288"/>
            <a:ext cx="18416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4" name="Picture 16" descr="https://sun9-5.userapi.com/impg/LN8-NpTFdT3_4BCdqNt-w8banpw698njgQX4IA/oIlW_brBloM.jpg?size=1280x960&amp;quality=95&amp;sign=70171013366eb3ba9c6bbfd9663bdf45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9" t="45064" r="5106" b="7484"/>
          <a:stretch/>
        </p:blipFill>
        <p:spPr bwMode="auto">
          <a:xfrm>
            <a:off x="3827432" y="1323454"/>
            <a:ext cx="4435522" cy="221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6" descr="https://sun9-25.userapi.com/impg/wWvq4tJ64Tjpu6ELZRD438_YFrXfxWPD87nQPQ/nq4Ye41g__o.jpg?size=810x1080&amp;quality=95&amp;sign=9ed0334f5110adb2a87845a24c52a417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7" t="7698" r="11196" b="16375"/>
          <a:stretch/>
        </p:blipFill>
        <p:spPr bwMode="auto">
          <a:xfrm rot="290690">
            <a:off x="9169609" y="1004824"/>
            <a:ext cx="1694271" cy="219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8" descr="https://sun9-3.userapi.com/impg/ab1xX94jupD2vOrTRz1GrGVoMbgglVMOsZIKSg/HvHKfr1m9Tw.jpg?size=810x1080&amp;quality=95&amp;sign=5d3b5d64c8203b692d3de46b0da2c97e&amp;type=albu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0" t="7223" r="5838" b="9718"/>
          <a:stretch/>
        </p:blipFill>
        <p:spPr bwMode="auto">
          <a:xfrm rot="21242637">
            <a:off x="1224120" y="844524"/>
            <a:ext cx="1876384" cy="230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421641" y="200446"/>
            <a:ext cx="93487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региональный педагогический марафон «Классная команда»</a:t>
            </a:r>
          </a:p>
        </p:txBody>
      </p:sp>
    </p:spTree>
    <p:extLst>
      <p:ext uri="{BB962C8B-B14F-4D97-AF65-F5344CB8AC3E}">
        <p14:creationId xmlns:p14="http://schemas.microsoft.com/office/powerpoint/2010/main" val="162422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255" y="-19617"/>
            <a:ext cx="114481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Муниципальный конкурс «Учитель года 2023» номинация «Воспитатель года» участник Оксана Владимировна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Дуркина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воспитатель по физической культуре МДОУ</a:t>
            </a:r>
          </a:p>
        </p:txBody>
      </p:sp>
      <p:pic>
        <p:nvPicPr>
          <p:cNvPr id="3074" name="Picture 2" descr="https://sun9-53.userapi.com/impg/tw6yWdLCjM74flpeCDgJw0Z5vk9mnstqlcVFmw/3LD5XZNUqv8.jpg?size=810x1080&amp;quality=95&amp;sign=d223ca241b25141d07adf3ea838235af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22" y="1569564"/>
            <a:ext cx="3808667" cy="507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s://sun9-18.userapi.com/impg/sNK7sva7iQHnFFgATHy9Za1sPxhJ3ABRs8nbdQ/tHdiw6v7z-g.jpg?size=810x1080&amp;quality=95&amp;sign=bc82e7a0715db6936aa715739e2f7c78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9" t="24132" r="23472" b="36248"/>
          <a:stretch/>
        </p:blipFill>
        <p:spPr bwMode="auto">
          <a:xfrm rot="172466">
            <a:off x="8742345" y="1550048"/>
            <a:ext cx="2545588" cy="269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6" descr="https://sun9-21.userapi.com/impf/-f-5WMrfFNh0_VbAOcaC21iNhYIV0nsvkoTm6g/ArYSR-QH-mQ.jpg?size=810x1080&amp;quality=96&amp;sign=59726dc131e1984a406b072186e9acfa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570" y="1710305"/>
            <a:ext cx="3368987" cy="449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ttps://sun9-51.userapi.com/impf/ZNiNFftdTq8GtVOt92R5rtuvga7tPCL5Xg4y7Q/E9VfTMr8kMQ.jpg?size=1280x960&amp;quality=96&amp;sign=4934118405c4297987d47bef51beca1b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5139" y="4213049"/>
            <a:ext cx="3246314" cy="243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65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660"/>
            <a:ext cx="12192000" cy="698666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B5778D9-6FA5-4732-854F-5A2F40F2F206}"/>
              </a:ext>
            </a:extLst>
          </p:cNvPr>
          <p:cNvSpPr/>
          <p:nvPr/>
        </p:nvSpPr>
        <p:spPr>
          <a:xfrm>
            <a:off x="1251927" y="279895"/>
            <a:ext cx="10784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ВФСК ГТО – сдача нормативов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сдали – 59ч.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бронза – 3ч., серебро – 14ч., золото – 42ч.   </a:t>
            </a:r>
          </a:p>
        </p:txBody>
      </p:sp>
      <p:pic>
        <p:nvPicPr>
          <p:cNvPr id="6" name="Picture 8" descr="https://sun9-60.userapi.com/impf/tu4OO1JqXUuWJ3IJaicQkfEQXqHvuLasoeqSAw/_N8gBVriG6A.jpg?size=1280x853&amp;quality=96&amp;sign=a3d1033dd3b6f45c100077b64df59de6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968" y="3801796"/>
            <a:ext cx="4355679" cy="290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https://sun1-22.userapi.com/impf/0mcsJJZj_Mvp29qoOhQwsYfRg4cZ2zjl4Ma3Xg/GaTgOZcF7fM.jpg?size=1280x853&amp;quality=96&amp;sign=c52f5af09eec56f0a72c82f894177e0e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38">
            <a:off x="7941049" y="1999566"/>
            <a:ext cx="4075228" cy="271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s://sun9-64.userapi.com/impf/syb9pQ_ol1CGAvQqvAlIFzGcbsYkt9LD3z2lVQ/DIJJFggY11A.jpg?size=1280x853&amp;quality=96&amp;sign=5defae79afb3bf949b81e574dd5e5439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0186">
            <a:off x="248547" y="2101907"/>
            <a:ext cx="4175900" cy="2782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sun9-48.userapi.com/impf/RzINHNl5SoPataL-4hTKjx4-bdder4wY-CpfcA/TBDV9yYEnpg.jpg?size=1280x853&amp;quality=96&amp;sign=8caf3d8686020fbe6fb926bcd6993a4c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557" y="1524508"/>
            <a:ext cx="3989532" cy="265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97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83"/>
            <a:ext cx="12192000" cy="698666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B5778D9-6FA5-4732-854F-5A2F40F2F206}"/>
              </a:ext>
            </a:extLst>
          </p:cNvPr>
          <p:cNvSpPr/>
          <p:nvPr/>
        </p:nvSpPr>
        <p:spPr>
          <a:xfrm>
            <a:off x="1075764" y="231789"/>
            <a:ext cx="10040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«Кросс Наций»</a:t>
            </a:r>
          </a:p>
        </p:txBody>
      </p:sp>
      <p:pic>
        <p:nvPicPr>
          <p:cNvPr id="7" name="Picture 20" descr="https://sun1-85.userapi.com/impf/7kWgaaf7Nhx1fWhMc7k_SO1YykydVXu32guLkg/tWZ-wgYQDmg.jpg?size=810x1080&amp;quality=95&amp;sign=f217ffa3f159f507f89a82b4684026b8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746" y="1028070"/>
            <a:ext cx="3956571" cy="527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https://sun9-27.userapi.com/impf/Zy1r4_Uhk-QC5I-AneZ20X7FDmsfyj7-3BMDBw/PW2x8cpEAZY.jpg?size=1280x960&amp;quality=95&amp;sign=d6668d41bec621bbfd7882bc01f278cf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181">
            <a:off x="7805291" y="1791134"/>
            <a:ext cx="4028761" cy="302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https://sun9-64.userapi.com/impf/-O95APD9tLVEWgDHzQM_7-_3YrAfoOyP0ONnkQ/cVUbqAc2pTw.jpg?size=1280x961&amp;quality=95&amp;sign=99401d87d9268a4145c56e57be47385f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20059"/>
          <a:stretch/>
        </p:blipFill>
        <p:spPr bwMode="auto">
          <a:xfrm rot="21415460">
            <a:off x="876127" y="452765"/>
            <a:ext cx="2450923" cy="278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2" descr="https://sun9-25.userapi.com/impf/ldFenlC5cDt8sI3LtuoFVfrpL_dCfgFhRUD7_A/bML5GwCXr0M.jpg?size=453x604&amp;quality=96&amp;sign=d0915ea2af496f7e8e489044bc994639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64" y="3380322"/>
            <a:ext cx="2472546" cy="329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79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765102" y="142330"/>
            <a:ext cx="6825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конкурс детского творчества «Я талантлив!» 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6" descr="https://sun9-78.userapi.com/impf/-o3AqE4AQaBbIQUZuVSPxHx7RFV9QKF632GQjg/3tJBeJD8Mxc.jpg?size=537x807&amp;quality=95&amp;sign=60ecea39341d19148830924352f73393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2411">
            <a:off x="3273152" y="1393887"/>
            <a:ext cx="1599339" cy="240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4" descr="https://sun9-57.userapi.com/impf/FeWsKUOwqfshUeOf72_0VijwlZCIgqSg-5ItDA/yr1inw9csRo.jpg?size=807x605&amp;quality=95&amp;sign=dadbfc70dc08e7428aaa6ec1327904a2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2410">
            <a:off x="9030048" y="1251775"/>
            <a:ext cx="3004100" cy="225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8" descr="https://sun9-12.userapi.com/impf/gOD-a51KtSkZflsk2YmdtA33ayDUt-nVct8yTw/1A2VuJggt0I.jpg?size=807x605&amp;quality=95&amp;sign=b6fbacbb65b398c661aac6abfb3ca0d4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2291">
            <a:off x="329208" y="300219"/>
            <a:ext cx="2780528" cy="208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6" descr="https://sun9-67.userapi.com/impf/eCWPrCTMRLRq0P8Pwv4iFNVf5MUSfWro0Mekag/6UHJw_Zqe4w.jpg?size=537x807&amp;quality=95&amp;sign=27722135aba47390a80d08859cbb7569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725" y="1272530"/>
            <a:ext cx="1978111" cy="297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0" descr="https://sun9-25.userapi.com/impf/8iYY8ZDOPbX8B4sl_RJ1sNKbjKmNj7YNJ5wAmw/0jETLMwvp1E.jpg?size=537x807&amp;quality=95&amp;sign=131661318efd5c32aa9313925aab8885&amp;type=alb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344">
            <a:off x="7266703" y="1328304"/>
            <a:ext cx="1655688" cy="248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4" descr="https://sun9-70.userapi.com/impf/psIyJRI5qDqnKHN9Ol-WDSQzneMjdmlUhBoYAQ/20szC3UXbeU.jpg?size=807x537&amp;quality=95&amp;sign=6ddbbe6ac784adbe02ddf7e6bca6f4d8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22" y="4428880"/>
            <a:ext cx="3324969" cy="221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2" descr="https://sun9-75.userapi.com/impf/nxP6C87CzjqaVQyIfOzELdrnDXUawWtWAgKYzw/wWaHnC8Ks5w.jpg?size=807x537&amp;quality=95&amp;sign=6645cc8bff8a83ddd4a29eb728ecb1aa&amp;type=album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835" y="4236136"/>
            <a:ext cx="3614622" cy="240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2" descr="https://sun9-74.userapi.com/impf/tNgGt_rAJAyxGCg2vVr8BPiP1oYB49btFiYaKA/psV9kD1vUAc.jpg?size=807x627&amp;quality=95&amp;sign=0312da890932a0bc2ca7ffdece3e7e33&amp;type=album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8"/>
          <a:stretch/>
        </p:blipFill>
        <p:spPr bwMode="auto">
          <a:xfrm>
            <a:off x="7833201" y="4383550"/>
            <a:ext cx="3586749" cy="225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8" descr="https://sun9-36.userapi.com/impf/lJAJbCf0xw4sazQl7lOGYCBZAJ9qNjakGxJGjQ/Ts6yXV8Bqnk.jpg?size=605x807&amp;quality=95&amp;sign=c7b9df0314f8cc8996158578f73086aa&amp;type=album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4" t="18187" r="14452"/>
          <a:stretch/>
        </p:blipFill>
        <p:spPr bwMode="auto">
          <a:xfrm>
            <a:off x="1364299" y="2129545"/>
            <a:ext cx="1400803" cy="218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95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36278" y="-16034"/>
            <a:ext cx="113743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конкурс между детскими садами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«Творческое многоборье» этап «Художественное слово и театр»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78" descr="https://sun9-49.userapi.com/impg/bqXCXb9if7_ARN_nz4zgZgcrn_PGEdWQ4kAB4w/akOm4t2uG-I.jpg?size=1280x960&amp;quality=96&amp;sign=363086cf2fe7445064ba1187271f595f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008" y="1196121"/>
            <a:ext cx="6138539" cy="460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4" descr="https://sun9-38.userapi.com/impg/yINmY-Baejw5yN4eixLKx9hI-TL5Enal6R1ExA/nGWZHOaQBgY.jpg?size=691x1080&amp;quality=95&amp;sign=86c314a29c4701a22fa73c99efd803db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5522">
            <a:off x="500579" y="1620518"/>
            <a:ext cx="2336632" cy="365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0" descr="https://sun9-9.userapi.com/impg/2SOVJxl27p6F8wvpKEVuFfFWqDVxFr6IPsGSYA/BokUJRASyz8.jpg?size=810x1080&amp;quality=96&amp;sign=e290bcf33edb54f9eca870027b2b72d4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8100">
            <a:off x="9461748" y="1164814"/>
            <a:ext cx="2291411" cy="305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8" descr="https://sun9-4.userapi.com/impg/xE_f8NgVThf9bdjf44Fnozsts5Nc5yYWqr_37w/JjL92ahDk6Y.jpg?size=719x1080&amp;quality=96&amp;sign=4eecf301ab6e075dbc5e846b54a65893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734" y="3340468"/>
            <a:ext cx="2227306" cy="334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19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12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4623" y="121028"/>
            <a:ext cx="112596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фестиваль народного творчества «Созерцание»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Лауреаты 1 степени семья Белых</a:t>
            </a:r>
          </a:p>
        </p:txBody>
      </p:sp>
      <p:pic>
        <p:nvPicPr>
          <p:cNvPr id="15" name="Picture 124" descr="https://sun9-42.userapi.com/impg/GVDz6BZhPhOQdyqShejFCjNbTQoapKuGx9Z7Nw/DbP-o6OF_O4.jpg?size=1280x960&amp;quality=95&amp;sign=b9ffc41353ae03b750bd639dcac2bba6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54" y="1595844"/>
            <a:ext cx="6108158" cy="458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6" descr="https://sun9-5.userapi.com/impg/e_h434afeVYYKvg_t_3osn2LGbOZW4qUmmy4FQ/WgWP1JCrWNo.jpg?size=1280x905&amp;quality=95&amp;sign=808f7f22f65e0b5128fb6a1c80b9ed19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0151">
            <a:off x="6252660" y="3694840"/>
            <a:ext cx="3964731" cy="280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0" descr="https://sun9-13.userapi.com/impg/pMdvPz-HDIl8Nw4uadW02yu04FU7XFWHUb60qw/1AtZd1xi6qI.jpg?size=1280x905&amp;quality=95&amp;sign=d609ef99dc12d73622f734104e0a78e3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16" y="1142917"/>
            <a:ext cx="3947363" cy="279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38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232328" y="-16034"/>
            <a:ext cx="83822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конкурс между детскими садами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«Творческое многоборье» этап «Хореография»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2" descr="https://sun9-63.userapi.com/impg/wWqM3E1She4twnwqQHsMqCH9wj1ssp00Ef8fJw/j7wHR8Sx64E.jpg?size=780x445&amp;quality=96&amp;sign=b08b214d7a3ceffcd75b270890c9c651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186" y="3840043"/>
            <a:ext cx="5053649" cy="288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8" descr="https://sun9-76.userapi.com/impg/H9frL6tUzp0tu59Plcx5m7OQul6IQ-ulO8dFSQ/c1wP1R1_oww.jpg?size=761x1080&amp;quality=96&amp;sign=13dc22423c0f3a2a8617f7ca28f6079b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8435">
            <a:off x="9620647" y="1066000"/>
            <a:ext cx="2154466" cy="305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4" descr="https://sun9-23.userapi.com/impg/Hg5zwBrtCdJSy1xGiT0cxu0roJyKZvOPRlAZGw/QthcjfUYIcI.jpg?size=1280x1280&amp;quality=96&amp;sign=5c53a224889ca6e37aff9f0dd8cc1a86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88" y="1027906"/>
            <a:ext cx="3197535" cy="319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96" descr="https://sun9-77.userapi.com/impg/OEkSvYUGeY01ozocowX_Xm4H05c0Qobmt3ou8g/IYyFHW14JYE.jpg?size=776x1080&amp;quality=96&amp;sign=02a06aab2653f333f8e78731812518bb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4009">
            <a:off x="518311" y="3743341"/>
            <a:ext cx="1974463" cy="274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2" descr="https://sun9-15.userapi.com/impg/HwrUMZ4_bneGsUXuaCxch6RBGFIElSEqp8vL7Q/h8_IKq1JYMA.jpg?size=1280x960&amp;quality=96&amp;sign=37e80a58b03f1592fa1590c3f100b1d4&amp;type=alb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577" y="1107879"/>
            <a:ext cx="3384448" cy="253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4" descr="https://sun9-18.userapi.com/impg/SMnfuxfn2fypiD3cV6qWukQxOToqAgSniv4H4A/8H6sTlFz8Gw.jpg?size=780x1080&amp;quality=96&amp;sign=ba38653a0005e7329d69464842fb03b5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9460">
            <a:off x="3537493" y="1311346"/>
            <a:ext cx="2013846" cy="278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0" descr="https://sun9-44.userapi.com/impg/kKoENX1WDdab46gwgBa6E7VxI4x7akkzzeh0ow/IcCUvqbdUy0.jpg?size=602x423&amp;quality=96&amp;sign=9ba5aa016ea25bcce955dd33f06dabd4&amp;type=album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4" b="15411"/>
          <a:stretch/>
        </p:blipFill>
        <p:spPr bwMode="auto">
          <a:xfrm>
            <a:off x="7434842" y="3646174"/>
            <a:ext cx="3179717" cy="167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8" descr="https://sun9-9.userapi.com/impg/FDVRKRVCZu92ovNVaBbLBtXPxTJqJ63QS-tHUA/JIq2FpnYO3E.jpg?size=788x386&amp;quality=96&amp;sign=0d2223ee282cbcf7787912ef644e43c1&amp;type=album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512" y="4954643"/>
            <a:ext cx="3594051" cy="176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77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12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1491" y="162282"/>
            <a:ext cx="5069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Профсоюзные мероприятия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90787" y="6049395"/>
            <a:ext cx="7528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«ВОЛЕЙБОЛ Профсоюзной спартакиады «Мы за здоровый образ жизни!»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команда "Незабудки" 3 место среди детских садов города»</a:t>
            </a:r>
          </a:p>
        </p:txBody>
      </p:sp>
      <p:pic>
        <p:nvPicPr>
          <p:cNvPr id="8" name="Picture 18" descr="https://sun9-48.userapi.com/impg/hvrXxVmAExseFFtXJBIKpYZgSDxVuCigbLXXZw/jWFbUzz7Dx8.jpg?size=1280x960&amp;quality=95&amp;sign=9a3a9222dccc7e5addcbf640ed75c8c9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487" y="3154315"/>
            <a:ext cx="3735544" cy="2801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https://sun9-38.userapi.com/impg/jLQ-VFqc5CAUHfSaGywSAntHBgjFW3nJnK2BYw/BxBlisg_HSE.jpg?size=607x1080&amp;quality=95&amp;sign=1bccfa9596c2e66e0eefa30528a7c377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43" b="11984"/>
          <a:stretch/>
        </p:blipFill>
        <p:spPr bwMode="auto">
          <a:xfrm>
            <a:off x="4027270" y="949235"/>
            <a:ext cx="4243492" cy="431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0" descr="https://sun9-30.userapi.com/impf/TYWDBPZThUQjTP6iKc3JHvvo108YhimYFvC3eg/E1cpfNWQyEU.jpg?size=1280x960&amp;quality=95&amp;sign=4b3fe399242a0554438170cb27abe867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31" y="3110034"/>
            <a:ext cx="3853624" cy="289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sun9-36.userapi.com/impg/9a2qQ8Nuk8XmiR7MhQ78ePFPYfBDW6OzA8CWrQ/YUImmQS-Xok.jpg?size=1280x960&amp;quality=95&amp;sign=93fc745ccf3f8872afc807329027df98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8" t="20487" r="9623" b="7464"/>
          <a:stretch/>
        </p:blipFill>
        <p:spPr bwMode="auto">
          <a:xfrm rot="21017524">
            <a:off x="277041" y="513594"/>
            <a:ext cx="3573276" cy="240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s://sun9-45.userapi.com/impg/UN0AC3YqAs-fQjyqh7zf420Zs2RDPjOju_K0Bw/OgLM_3F3Y8k.jpg?size=1280x960&amp;quality=95&amp;sign=2096c862e3b07aa651e1f4fa4eb295ba&amp;type=albu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9" t="8478" r="15420" b="9866"/>
          <a:stretch/>
        </p:blipFill>
        <p:spPr bwMode="auto">
          <a:xfrm rot="279681">
            <a:off x="8570878" y="405520"/>
            <a:ext cx="3133833" cy="266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101298" y="3325040"/>
            <a:ext cx="2263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Профсоюзный КВИЗ</a:t>
            </a:r>
          </a:p>
        </p:txBody>
      </p:sp>
      <p:pic>
        <p:nvPicPr>
          <p:cNvPr id="15" name="Picture 6" descr="https://sun9-26.userapi.com/impg/xcWDDC666jCUEnlk6OrMtdXDfPDC5Gb6pDVfZA/HMsrdrJ_P3I.jpg?size=810x1080&amp;quality=95&amp;sign=fd96efaf1b19719369dfa3acd7e4998e&amp;type=album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3" t="16678"/>
          <a:stretch/>
        </p:blipFill>
        <p:spPr bwMode="auto">
          <a:xfrm>
            <a:off x="2988006" y="1902171"/>
            <a:ext cx="1330519" cy="162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39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257437" y="230188"/>
            <a:ext cx="103320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региональный фестиваль «Большая учительская»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58" descr="https://sun9-19.userapi.com/impf/7Rb_5Mmb8ylUX9ISRpuKY9bNp1XjxhA4tdur8Q/ZyOn6fB9iMQ.jpg?size=453x604&amp;quality=96&amp;sign=dd25222f7ee0deff80281f4ff1e35086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" t="13599" r="9576" b="12301"/>
          <a:stretch/>
        </p:blipFill>
        <p:spPr bwMode="auto">
          <a:xfrm>
            <a:off x="1704817" y="1045151"/>
            <a:ext cx="4574998" cy="524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0" descr="https://sun1-85.userapi.com/impf/1oUNfo_FL8cprgndEvXeextfUsKDaOohPjd_lg/wwxpqYGw3wI.jpg?size=604x452&amp;quality=96&amp;sign=b3dae979a20b6103242a1aa5ef4acdb5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142" y="1853732"/>
            <a:ext cx="4761430" cy="35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1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6477" y="-800099"/>
            <a:ext cx="1191449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чемпионат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BabySkills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среди воспитанников ДОУ городского округа Архангельской области "Котлас" по компетенции "Физическая культура, спорт и фитнес.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Шуваева Виктория и участник регионального этапа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2023 участник Алена Прилуцкая</a:t>
            </a: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https://sun9-62.userapi.com/impf/I6xSH7a5ko780s6BRTX3o18Q0GfNMDPIrJ6NyQ/neMSGFco_Hg.jpg?size=810x1080&amp;quality=96&amp;sign=355da53fa4839d1765e2354558637df3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951" y="2490787"/>
            <a:ext cx="3005383" cy="400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2" descr="https://sun9-4.userapi.com/impg/O5cWqB8MZycgGChJJav3rVTS9oprzrIHfQNbiA/WMXxUxbexRM.jpg?size=1280x960&amp;quality=95&amp;sign=8ab72d4cc77b0114b08ba6c8978c8910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6" r="20480"/>
          <a:stretch/>
        </p:blipFill>
        <p:spPr bwMode="auto">
          <a:xfrm>
            <a:off x="513376" y="2319454"/>
            <a:ext cx="2852167" cy="433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0" descr="https://sun9-57.userapi.com/impg/CvtsSLRCXhYgdk7CpOyBbFO1EqfO0tuGozlnjA/HFv65wQfLtY.jpg?size=1280x963&amp;quality=95&amp;sign=c5574eef1c2b5b112014b1d7bda592a5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435" y="3149911"/>
            <a:ext cx="4202850" cy="316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89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91" y="1281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16488" y="230188"/>
            <a:ext cx="110139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Интеллектуальная игра «Что? Где ? Когда?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групп № 15 «Затейники»  и №16 «Почемучки» МДОУ 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54" descr="https://sun9-73.userapi.com/impf/Nh3eioFPlnb9LrG9bt2J8RkKxqEDwa9sTPbOFQ/tZfOZtFgITs.jpg?size=604x453&amp;quality=95&amp;sign=cf6ba7cce3816595a9721767fe4ff2ac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88551">
            <a:off x="227311" y="1414727"/>
            <a:ext cx="4185485" cy="313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2" descr="https://sun1-28.userapi.com/impf/gJUa-iLTfvYN9Ghs_SVeGlyfTLUKViSX2e0mqQ/6__SqzKOzuE.jpg?size=604x453&amp;quality=95&amp;sign=da2d1ec6511fa10f45a185c40482f11b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983">
            <a:off x="7534744" y="1399701"/>
            <a:ext cx="4155312" cy="311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0" descr="https://sun9-15.userapi.com/impf/V7-H2q7VDti4mvYykaMK56djYQVTbFMeu19TIA/sG3BwRvdegA.jpg?size=604x453&amp;quality=95&amp;sign=961313ae943927a1c7ca51b61384ec17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37"/>
          <a:stretch/>
        </p:blipFill>
        <p:spPr bwMode="auto">
          <a:xfrm>
            <a:off x="3132446" y="3896741"/>
            <a:ext cx="5888727" cy="279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28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154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914525" y="54684"/>
            <a:ext cx="9806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Мастер-классы с родителями</a:t>
            </a:r>
          </a:p>
        </p:txBody>
      </p:sp>
      <p:pic>
        <p:nvPicPr>
          <p:cNvPr id="8" name="Picture 10" descr="https://sun9-23.userapi.com/impg/3xN9jmpIqwdna5fIOhrLPg_L8U4fvxh1ve6h3g/_0-buQ_6dvg.jpg?size=810x1080&amp;quality=95&amp;sign=d014ae5bd36c02399f223e628658e32c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6578">
            <a:off x="354622" y="337378"/>
            <a:ext cx="2809155" cy="374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s://sun9-77.userapi.com/impg/95MeG56BCdJwSCg03sMapjeFfpP1rc9kuY5PrQ/xrgaljqK3Fo.jpg?size=810x1080&amp;quality=95&amp;sign=9060e912d7a00f830140fdf5d647940e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3698">
            <a:off x="9027746" y="336250"/>
            <a:ext cx="2686136" cy="358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https://sun9-56.userapi.com/impg/DAOMhZSXHb-IG5tR9Q9wQIGhoaZ4rDRF9GS81w/u0zd3rTNQ5w.jpg?size=810x1080&amp;quality=95&amp;sign=988f757eaddd04726631524ca0f671b1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318" y="680139"/>
            <a:ext cx="2719080" cy="362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2" descr="https://sun9-59.userapi.com/impf/zkocxRe6yXOEe8mAptFVARHTvD1rjx9vecnNOQ/40nmoO1VpvU.jpg?size=813x1080&amp;quality=95&amp;sign=737c51b3b3ca4b812451339c62f5a1ef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36" y="694143"/>
            <a:ext cx="2708067" cy="359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4" descr="https://sun9-55.userapi.com/impf/5wstXr2acLnJNf5bukHiRCAPbHxkyi93FH3Cgg/R3esqe2-fY0.jpg?size=813x1080&amp;quality=95&amp;sign=74e7c65bdbbf3e64621890ff4e982d29&amp;type=alb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57430" y="3788682"/>
            <a:ext cx="2132755" cy="283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4" descr="https://sun9-55.userapi.com/impf/5wstXr2acLnJNf5bukHiRCAPbHxkyi93FH3Cgg/R3esqe2-fY0.jpg?size=813x1080&amp;quality=95&amp;sign=74e7c65bdbbf3e64621890ff4e982d29&amp;type=album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" b="20930"/>
          <a:stretch/>
        </p:blipFill>
        <p:spPr bwMode="auto">
          <a:xfrm flipH="1">
            <a:off x="4915754" y="4095086"/>
            <a:ext cx="2424566" cy="252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8" descr="https://sun9-27.userapi.com/impf/PpVdOvbf8j0bcd6YkhTZUteKjn7OE8GhIn_uFw/y9E3Z4DU9Kg.jpg?size=813x1080&amp;quality=95&amp;sign=14099afaae609c33ce1bf694049bdea5&amp;type=album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65"/>
          <a:stretch/>
        </p:blipFill>
        <p:spPr bwMode="auto">
          <a:xfrm rot="256538">
            <a:off x="7434805" y="4097625"/>
            <a:ext cx="2293955" cy="237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" descr="https://sun9-77.userapi.com/impf/zfhSPxtA4LNqTOzTGIpChNsy3etymdWQ2EPTsA/qbigW1Qs_Dg.jpg?size=813x1080&amp;quality=95&amp;sign=05d6dbc29b7dc06b1decae92b53956a1&amp;type=album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34" y="3684930"/>
            <a:ext cx="2288959" cy="304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6" descr="https://sun9-79.userapi.com/impg/x6Ot0jcYMnFxgjyvfCG4g74kBta77F-A72OzQA/M-bujmvifSQ.jpg?size=1280x949&amp;quality=95&amp;sign=de6f441bc39767861284a09fa3b33c77&amp;type=album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901" y="4744264"/>
            <a:ext cx="2716809" cy="201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 descr="https://sun9-80.userapi.com/impf/j8r-6cZ3AiZotpiu18zxgysABlAQUj9J8slJaw/OJ63PwqnYl8.jpg?size=813x1080&amp;quality=95&amp;sign=f2eae328ed81929748c98d4292fe4d69&amp;type=album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90527">
            <a:off x="2842234" y="2985414"/>
            <a:ext cx="1529464" cy="203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41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547560" y="152957"/>
            <a:ext cx="5751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библиотекой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4" descr="https://sun9-49.userapi.com/impg/YGDO9onsh-7CSlg4NyLEL0FpOI1gymXbyTq7vA/FU1J91ez7Ys.jpg?size=810x1080&amp;quality=95&amp;sign=217497db4450415ccb943f0920319034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045" y="292235"/>
            <a:ext cx="2682802" cy="342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6" descr="https://sun9-80.userapi.com/impg/k33Vq6bMAwfZnypgletPM2O8g5DQyvHy7fno3A/-wCCch-af-Y.jpg?size=810x1080&amp;quality=95&amp;sign=5adfc9e518fdd0191a12b97bb0e4f84d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66" y="145474"/>
            <a:ext cx="2868139" cy="382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2" descr="https://sun9-15.userapi.com/impf/BRwklxPjoo6RGIZ5Z2ToAYwCCxXXwHGcTciLeQ/kqJg0Gvn_v0.jpg?size=1280x961&amp;quality=95&amp;sign=64d5ff6286c23c169b1d08db7a81bccf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103" y="737732"/>
            <a:ext cx="4423423" cy="332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4" descr="https://sun1-30.userapi.com/impf/2M8uogvsdqvNYRa35q5XrAcLWLU2eBQOZDCwvw/iVhb4gRNhhA.jpg?size=451x604&amp;quality=96&amp;sign=f27cd1030580162b2b604e3ef2eb4c80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81758">
            <a:off x="2314264" y="3666707"/>
            <a:ext cx="2167117" cy="290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6" descr="https://sun9-8.userapi.com/impf/uNRl-zwzo68WQ8eQB7t5sorCHf1AH4aGBPLYnA/x8LN9WJ76jI.jpg?size=603x807&amp;quality=96&amp;sign=537a382ca4a27a9d18ad39370c3994b1&amp;type=albu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88"/>
          <a:stretch/>
        </p:blipFill>
        <p:spPr bwMode="auto">
          <a:xfrm>
            <a:off x="4548229" y="4154664"/>
            <a:ext cx="3095541" cy="232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8" descr="https://sun9-58.userapi.com/impf/6w0r_ThYX9NfwQAj1jCvY7sSJNTQEBXJesSlhQ/JYXh-1CQ7LQ.jpg?size=603x807&amp;quality=96&amp;sign=227108ced4e710da8851748fb631dcb4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9643">
            <a:off x="7865153" y="3472525"/>
            <a:ext cx="2248155" cy="300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https://sun9-67.userapi.com/impg/hKme-i81Sn4PtE5ilJek8VVgqyhDmN_3GXVlSQ/GWtJ-Uy1NFY.jpg?size=810x1080&amp;quality=95&amp;sign=eab7582b07223f640095a59fdfd347fa&amp;type=album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97" y="3974892"/>
            <a:ext cx="1978050" cy="263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ttps://sun9-46.userapi.com/impg/FlKU3G7gnn58ZyFczLrgZvHQC_Wh5yMpm9on-Q/PvVzT_Xzxw0.jpg?size=810x1080&amp;quality=95&amp;sign=4ca98a548f7bc640750e4c969476288a&amp;type=album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489" y="4001294"/>
            <a:ext cx="1992282" cy="265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s://sun9-67.userapi.com/impg/kIhZ6bjVFZQJge7uldSJciM1f5SQU7Nw1t0nmg/9rqMSadDfWE.jpg?size=810x1080&amp;quality=95&amp;sign=72f475f8ea22ae9a265f662dacc7b435&amp;type=album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624" y="1659753"/>
            <a:ext cx="1408758" cy="187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sun9-79.userapi.com/impg/Affco7ZlzUpylXDvrUFluIizxNWAVSjcKFN_qA/rOhZ4p68YnY.jpg?size=810x1080&amp;quality=95&amp;sign=5c8dc91846389181927ab883a69e6530&amp;type=album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400" y="1441481"/>
            <a:ext cx="1385252" cy="184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33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35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5527" y="380717"/>
            <a:ext cx="85897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профессионального мастерства в ДОУ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«Лучший наставник звучит гордо!»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43093" y="6096562"/>
            <a:ext cx="10467832" cy="40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место 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наставник - Истомина Е.А.,  наставляемый -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Добрынская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6" descr="https://sun9-43.userapi.com/impg/8gZN28K-oQnPu6y-tsc9dsl71J-qbTV0T5KXng/NgbadP9hXKo.jpg?size=1280x960&amp;quality=95&amp;sign=7e69dcf3c19be17c9cfd5bfc89f58399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2" t="23049" r="15315"/>
          <a:stretch/>
        </p:blipFill>
        <p:spPr bwMode="auto">
          <a:xfrm>
            <a:off x="1131830" y="1635168"/>
            <a:ext cx="4666803" cy="434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s://sun9-11.userapi.com/impg/w1xVg5fwzeBz7sG3KNnP9jb-tSwRtOuzMlkHoA/9n54UaU8hq4.jpg?size=1280x960&amp;quality=95&amp;sign=983ed7f27904ef25ad5b0431fec1b9e2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2" t="29995" r="24847" b="16073"/>
          <a:stretch/>
        </p:blipFill>
        <p:spPr bwMode="auto">
          <a:xfrm>
            <a:off x="6259199" y="1635168"/>
            <a:ext cx="4849812" cy="434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97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04093" y="230188"/>
            <a:ext cx="983871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чтецов «Что такое хорошо и что такое плохо»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 МДОУ 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2002" y="1315307"/>
            <a:ext cx="4505093" cy="1343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место             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Катя Низовцева, старшая группа № 14, здание Портовиков 60.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00201" y="1027906"/>
            <a:ext cx="414393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место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Валерия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Протопопова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, старшая группа № 4, здание Володарского 19 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8" name="Picture 2" descr="https://sun9-44.userapi.com/impg/G9Jm0jrf10o0aTMkDTVT0IKrzB_-lvel4KWMYQ/-RNMsgZD008.jpg?size=810x1080&amp;quality=95&amp;sign=b92e89b212eded14b4ed7300fa94ffaa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2" r="11048"/>
          <a:stretch/>
        </p:blipFill>
        <p:spPr bwMode="auto">
          <a:xfrm>
            <a:off x="354062" y="2509979"/>
            <a:ext cx="3087211" cy="404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sun9-71.userapi.com/impg/lfjRFvEBJGoTbYzo-2pLjjvgMjAdkSz3ZqVxmQ/Q-RQcShYGO0.jpg?size=1280x776&amp;quality=95&amp;sign=14e7eade7387727db81a9bd949f47697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106" y="3242473"/>
            <a:ext cx="4891920" cy="29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6" descr="https://sun9-17.userapi.com/impf/nEei4U8vtrCrz4-HemeXSri5rkPvco-tGLQMMQ/w2cHyPJPbHQ.jpg?size=451x604&amp;quality=96&amp;sign=dd65abb906704b43067afff04c089501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450" y="2427228"/>
            <a:ext cx="3048431" cy="408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41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5360" y="388938"/>
            <a:ext cx="994131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чтецов «Что такое хорошо и что такое плохо» 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 – муниципальный </a:t>
            </a: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1516" y="6236455"/>
            <a:ext cx="535577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место 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Владислав Александров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868650" y="5975938"/>
            <a:ext cx="2934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Эмилия Гусева, участие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4" name="Picture 4" descr="https://sun9-42.userapi.com/impg/k9LYP3sm0qZk7IO4csHerMs0dKwVGn19yBcKAQ/ZtPM-mVJ-lM.jpg?size=810x1080&amp;quality=95&amp;sign=9cf276a0b67368e9cf68522a3e29d37c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2"/>
          <a:stretch/>
        </p:blipFill>
        <p:spPr bwMode="auto">
          <a:xfrm>
            <a:off x="373014" y="2075527"/>
            <a:ext cx="3972743" cy="409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r="13717"/>
          <a:stretch/>
        </p:blipFill>
        <p:spPr>
          <a:xfrm>
            <a:off x="7988639" y="2102446"/>
            <a:ext cx="3867277" cy="41340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0" t="32845" r="22253" b="19350"/>
          <a:stretch/>
        </p:blipFill>
        <p:spPr>
          <a:xfrm>
            <a:off x="3694788" y="1509916"/>
            <a:ext cx="5106240" cy="290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" y="610136"/>
            <a:ext cx="1197864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Планы 2024 год 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год семьи</a:t>
            </a:r>
          </a:p>
          <a:p>
            <a:endParaRPr lang="ru-RU" sz="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lnSpc>
                <a:spcPct val="150000"/>
              </a:lnSpc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в МДОУ «Россыпи звезд» по направлению   «Семья источник вдохновенья»;</a:t>
            </a:r>
          </a:p>
          <a:p>
            <a:pPr marL="857250" indent="-857250">
              <a:lnSpc>
                <a:spcPct val="150000"/>
              </a:lnSpc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в МДОУ игровых пособий своими руками      «Играем всей семьёй»;         </a:t>
            </a:r>
          </a:p>
          <a:p>
            <a:pPr marL="857250" indent="-857250">
              <a:lnSpc>
                <a:spcPct val="150000"/>
              </a:lnSpc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коллажей «Семейные традиции».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57250" indent="-857250">
              <a:buFontTx/>
              <a:buChar char="-"/>
            </a:pP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5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41900" y="2413337"/>
            <a:ext cx="74045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12864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8235</TotalTime>
  <Words>2152</Words>
  <Application>Microsoft Office PowerPoint</Application>
  <PresentationFormat>Широкоэкранный</PresentationFormat>
  <Paragraphs>469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3" baseType="lpstr">
      <vt:lpstr>Arial</vt:lpstr>
      <vt:lpstr>Calibri</vt:lpstr>
      <vt:lpstr>Calibri Light</vt:lpstr>
      <vt:lpstr>Times New Roman</vt:lpstr>
      <vt:lpstr>Тема Office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Документовед</cp:lastModifiedBy>
  <cp:revision>699</cp:revision>
  <cp:lastPrinted>2023-02-17T08:10:45Z</cp:lastPrinted>
  <dcterms:created xsi:type="dcterms:W3CDTF">2017-01-11T08:39:37Z</dcterms:created>
  <dcterms:modified xsi:type="dcterms:W3CDTF">2024-04-03T11:56:06Z</dcterms:modified>
</cp:coreProperties>
</file>